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63" r:id="rId11"/>
    <p:sldId id="269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61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6"/>
    <p:restoredTop sz="91429"/>
  </p:normalViewPr>
  <p:slideViewPr>
    <p:cSldViewPr snapToGrid="0" snapToObjects="1">
      <p:cViewPr varScale="1">
        <p:scale>
          <a:sx n="106" d="100"/>
          <a:sy n="106" d="100"/>
        </p:scale>
        <p:origin x="22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Applications Received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11000</c:v>
                </c:pt>
                <c:pt idx="1">
                  <c:v>11500</c:v>
                </c:pt>
                <c:pt idx="2">
                  <c:v>12000</c:v>
                </c:pt>
                <c:pt idx="3">
                  <c:v>14500</c:v>
                </c:pt>
                <c:pt idx="4">
                  <c:v>16000</c:v>
                </c:pt>
                <c:pt idx="5">
                  <c:v>17300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46-0841-B738-EB1B5D5A1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047392"/>
        <c:axId val="502049120"/>
      </c:lineChart>
      <c:catAx>
        <c:axId val="50204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49120"/>
        <c:crosses val="autoZero"/>
        <c:auto val="1"/>
        <c:lblAlgn val="ctr"/>
        <c:lblOffset val="100"/>
        <c:noMultiLvlLbl val="0"/>
      </c:catAx>
      <c:valAx>
        <c:axId val="50204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4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Retention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78.7</c:v>
                </c:pt>
                <c:pt idx="1">
                  <c:v>78.7</c:v>
                </c:pt>
                <c:pt idx="2">
                  <c:v>80.900000000000006</c:v>
                </c:pt>
                <c:pt idx="3">
                  <c:v>81</c:v>
                </c:pt>
                <c:pt idx="4">
                  <c:v>80.3</c:v>
                </c:pt>
                <c:pt idx="5">
                  <c:v>80</c:v>
                </c:pt>
                <c:pt idx="6">
                  <c:v>83.5</c:v>
                </c:pt>
                <c:pt idx="7">
                  <c:v>83.8</c:v>
                </c:pt>
                <c:pt idx="8">
                  <c:v>83.1</c:v>
                </c:pt>
                <c:pt idx="9">
                  <c:v>84.6</c:v>
                </c:pt>
                <c:pt idx="10">
                  <c:v>84.7</c:v>
                </c:pt>
                <c:pt idx="11">
                  <c:v>84.6</c:v>
                </c:pt>
                <c:pt idx="12">
                  <c:v>83.5</c:v>
                </c:pt>
                <c:pt idx="13">
                  <c:v>83.1</c:v>
                </c:pt>
                <c:pt idx="14">
                  <c:v>82.5</c:v>
                </c:pt>
                <c:pt idx="15">
                  <c:v>83.2</c:v>
                </c:pt>
                <c:pt idx="16">
                  <c:v>85.3</c:v>
                </c:pt>
                <c:pt idx="17">
                  <c:v>84.4</c:v>
                </c:pt>
                <c:pt idx="18">
                  <c:v>83.9</c:v>
                </c:pt>
                <c:pt idx="19">
                  <c:v>85.3</c:v>
                </c:pt>
                <c:pt idx="20">
                  <c:v>86.1</c:v>
                </c:pt>
                <c:pt idx="21">
                  <c:v>90.4</c:v>
                </c:pt>
                <c:pt idx="22">
                  <c:v>92.1</c:v>
                </c:pt>
                <c:pt idx="23">
                  <c:v>90.2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1F-1240-A641-15D46B19E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2047392"/>
        <c:axId val="502049120"/>
      </c:lineChart>
      <c:catAx>
        <c:axId val="50204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49120"/>
        <c:crosses val="autoZero"/>
        <c:auto val="1"/>
        <c:lblAlgn val="ctr"/>
        <c:lblOffset val="100"/>
        <c:noMultiLvlLbl val="0"/>
      </c:catAx>
      <c:valAx>
        <c:axId val="502049120"/>
        <c:scaling>
          <c:orientation val="minMax"/>
          <c:max val="95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047392"/>
        <c:crosses val="autoZero"/>
        <c:crossBetween val="between"/>
        <c:majorUnit val="5"/>
        <c:minorUnit val="1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359CA-AB58-7147-97A1-CA1D5F88B2B3}" type="doc">
      <dgm:prSet loTypeId="urn:microsoft.com/office/officeart/2005/8/layout/hChevron3" loCatId="" qsTypeId="urn:microsoft.com/office/officeart/2005/8/quickstyle/simple2" qsCatId="simple" csTypeId="urn:microsoft.com/office/officeart/2005/8/colors/accent1_2" csCatId="accent1" phldr="1"/>
      <dgm:spPr/>
    </dgm:pt>
    <dgm:pt modelId="{8B410B06-06C6-6542-8CC1-29F77D178A48}">
      <dgm:prSet phldrT="[Text]" custT="1"/>
      <dgm:spPr>
        <a:solidFill>
          <a:srgbClr val="841617">
            <a:alpha val="80000"/>
          </a:srgbClr>
        </a:solidFill>
      </dgm:spPr>
      <dgm:t>
        <a:bodyPr/>
        <a:lstStyle/>
        <a:p>
          <a:r>
            <a:rPr lang="en-US" sz="1800" dirty="0"/>
            <a:t>Coaching access for </a:t>
          </a:r>
          <a:br>
            <a:rPr lang="en-US" sz="1800" dirty="0"/>
          </a:br>
          <a:r>
            <a:rPr lang="en-US" sz="1800" dirty="0"/>
            <a:t>all students</a:t>
          </a:r>
        </a:p>
      </dgm:t>
    </dgm:pt>
    <dgm:pt modelId="{6B1FA692-3B2E-3F4C-84A0-D1A0445F1A06}" type="parTrans" cxnId="{B9A20618-8EE4-0C4A-AE5A-AE532D63BF44}">
      <dgm:prSet/>
      <dgm:spPr/>
      <dgm:t>
        <a:bodyPr/>
        <a:lstStyle/>
        <a:p>
          <a:endParaRPr lang="en-US"/>
        </a:p>
      </dgm:t>
    </dgm:pt>
    <dgm:pt modelId="{1240CF7F-E19F-EE4C-BAA6-93A00E7678AA}" type="sibTrans" cxnId="{B9A20618-8EE4-0C4A-AE5A-AE532D63BF44}">
      <dgm:prSet/>
      <dgm:spPr/>
      <dgm:t>
        <a:bodyPr/>
        <a:lstStyle/>
        <a:p>
          <a:endParaRPr lang="en-US"/>
        </a:p>
      </dgm:t>
    </dgm:pt>
    <dgm:pt modelId="{A28B95D6-3FAF-4748-8E30-90FCC5A364D0}">
      <dgm:prSet phldrT="[Text]" custT="1"/>
      <dgm:spPr>
        <a:solidFill>
          <a:srgbClr val="841617">
            <a:alpha val="90000"/>
          </a:srgbClr>
        </a:solidFill>
      </dgm:spPr>
      <dgm:t>
        <a:bodyPr/>
        <a:lstStyle/>
        <a:p>
          <a:r>
            <a:rPr lang="en-US" sz="1800" dirty="0"/>
            <a:t>Continue life coaching program and workshops</a:t>
          </a:r>
        </a:p>
      </dgm:t>
    </dgm:pt>
    <dgm:pt modelId="{8D2D2048-0127-1A42-91DF-21DB779E9D86}" type="parTrans" cxnId="{35C05FC2-350E-CC42-BCE4-596AB4F0FA72}">
      <dgm:prSet/>
      <dgm:spPr/>
      <dgm:t>
        <a:bodyPr/>
        <a:lstStyle/>
        <a:p>
          <a:endParaRPr lang="en-US"/>
        </a:p>
      </dgm:t>
    </dgm:pt>
    <dgm:pt modelId="{42785EA5-4DA0-154C-AE6E-9940081B1934}" type="sibTrans" cxnId="{35C05FC2-350E-CC42-BCE4-596AB4F0FA72}">
      <dgm:prSet/>
      <dgm:spPr/>
      <dgm:t>
        <a:bodyPr/>
        <a:lstStyle/>
        <a:p>
          <a:endParaRPr lang="en-US"/>
        </a:p>
      </dgm:t>
    </dgm:pt>
    <dgm:pt modelId="{974A794F-CC13-7B4F-B2C5-D0440E52509C}">
      <dgm:prSet phldrT="[Text]" custT="1"/>
      <dgm:spPr>
        <a:solidFill>
          <a:srgbClr val="841617"/>
        </a:solidFill>
      </dgm:spPr>
      <dgm:t>
        <a:bodyPr/>
        <a:lstStyle/>
        <a:p>
          <a:r>
            <a:rPr lang="en-US" sz="1800" dirty="0"/>
            <a:t>Creating a coaching culture</a:t>
          </a:r>
        </a:p>
      </dgm:t>
    </dgm:pt>
    <dgm:pt modelId="{EAD21C0A-A2D1-9847-987B-132E56CFD9EF}" type="parTrans" cxnId="{72D375FC-132E-9043-B25F-7B7A6B514D3D}">
      <dgm:prSet/>
      <dgm:spPr/>
      <dgm:t>
        <a:bodyPr/>
        <a:lstStyle/>
        <a:p>
          <a:endParaRPr lang="en-US"/>
        </a:p>
      </dgm:t>
    </dgm:pt>
    <dgm:pt modelId="{C22A925E-A08E-AA4B-9158-F80A94FD1DCA}" type="sibTrans" cxnId="{72D375FC-132E-9043-B25F-7B7A6B514D3D}">
      <dgm:prSet/>
      <dgm:spPr/>
      <dgm:t>
        <a:bodyPr/>
        <a:lstStyle/>
        <a:p>
          <a:endParaRPr lang="en-US"/>
        </a:p>
      </dgm:t>
    </dgm:pt>
    <dgm:pt modelId="{4468B908-ABD2-D142-89C6-1FCBE2E441EA}" type="pres">
      <dgm:prSet presAssocID="{381359CA-AB58-7147-97A1-CA1D5F88B2B3}" presName="Name0" presStyleCnt="0">
        <dgm:presLayoutVars>
          <dgm:dir/>
          <dgm:resizeHandles val="exact"/>
        </dgm:presLayoutVars>
      </dgm:prSet>
      <dgm:spPr/>
    </dgm:pt>
    <dgm:pt modelId="{5B4E9847-A94F-4B43-96D5-1DA793FC5CF6}" type="pres">
      <dgm:prSet presAssocID="{8B410B06-06C6-6542-8CC1-29F77D178A4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210DC-A539-834D-BF52-98D4AA66E084}" type="pres">
      <dgm:prSet presAssocID="{1240CF7F-E19F-EE4C-BAA6-93A00E7678AA}" presName="parSpace" presStyleCnt="0"/>
      <dgm:spPr/>
    </dgm:pt>
    <dgm:pt modelId="{90B48348-2701-AF45-9876-288DFE46F967}" type="pres">
      <dgm:prSet presAssocID="{A28B95D6-3FAF-4748-8E30-90FCC5A364D0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C77F5-F67A-F242-B884-D96649B9C07A}" type="pres">
      <dgm:prSet presAssocID="{42785EA5-4DA0-154C-AE6E-9940081B1934}" presName="parSpace" presStyleCnt="0"/>
      <dgm:spPr/>
    </dgm:pt>
    <dgm:pt modelId="{17E9CDC2-D4E3-B64B-9572-4C53AA626AA1}" type="pres">
      <dgm:prSet presAssocID="{974A794F-CC13-7B4F-B2C5-D0440E52509C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375FC-132E-9043-B25F-7B7A6B514D3D}" srcId="{381359CA-AB58-7147-97A1-CA1D5F88B2B3}" destId="{974A794F-CC13-7B4F-B2C5-D0440E52509C}" srcOrd="2" destOrd="0" parTransId="{EAD21C0A-A2D1-9847-987B-132E56CFD9EF}" sibTransId="{C22A925E-A08E-AA4B-9158-F80A94FD1DCA}"/>
    <dgm:cxn modelId="{B9A20618-8EE4-0C4A-AE5A-AE532D63BF44}" srcId="{381359CA-AB58-7147-97A1-CA1D5F88B2B3}" destId="{8B410B06-06C6-6542-8CC1-29F77D178A48}" srcOrd="0" destOrd="0" parTransId="{6B1FA692-3B2E-3F4C-84A0-D1A0445F1A06}" sibTransId="{1240CF7F-E19F-EE4C-BAA6-93A00E7678AA}"/>
    <dgm:cxn modelId="{BB5436E7-6AD7-E642-B6AE-C7A79C418F9C}" type="presOf" srcId="{974A794F-CC13-7B4F-B2C5-D0440E52509C}" destId="{17E9CDC2-D4E3-B64B-9572-4C53AA626AA1}" srcOrd="0" destOrd="0" presId="urn:microsoft.com/office/officeart/2005/8/layout/hChevron3"/>
    <dgm:cxn modelId="{B4CB64F1-E997-894E-A12D-18661AB1750B}" type="presOf" srcId="{381359CA-AB58-7147-97A1-CA1D5F88B2B3}" destId="{4468B908-ABD2-D142-89C6-1FCBE2E441EA}" srcOrd="0" destOrd="0" presId="urn:microsoft.com/office/officeart/2005/8/layout/hChevron3"/>
    <dgm:cxn modelId="{35C05FC2-350E-CC42-BCE4-596AB4F0FA72}" srcId="{381359CA-AB58-7147-97A1-CA1D5F88B2B3}" destId="{A28B95D6-3FAF-4748-8E30-90FCC5A364D0}" srcOrd="1" destOrd="0" parTransId="{8D2D2048-0127-1A42-91DF-21DB779E9D86}" sibTransId="{42785EA5-4DA0-154C-AE6E-9940081B1934}"/>
    <dgm:cxn modelId="{8CD5FFB7-80AF-9D4F-B53A-71B97F7548CE}" type="presOf" srcId="{8B410B06-06C6-6542-8CC1-29F77D178A48}" destId="{5B4E9847-A94F-4B43-96D5-1DA793FC5CF6}" srcOrd="0" destOrd="0" presId="urn:microsoft.com/office/officeart/2005/8/layout/hChevron3"/>
    <dgm:cxn modelId="{27A0369A-D850-E04A-8FA5-F752631E0BBC}" type="presOf" srcId="{A28B95D6-3FAF-4748-8E30-90FCC5A364D0}" destId="{90B48348-2701-AF45-9876-288DFE46F967}" srcOrd="0" destOrd="0" presId="urn:microsoft.com/office/officeart/2005/8/layout/hChevron3"/>
    <dgm:cxn modelId="{0935BECC-B6D5-BA46-B9E2-171DEA438788}" type="presParOf" srcId="{4468B908-ABD2-D142-89C6-1FCBE2E441EA}" destId="{5B4E9847-A94F-4B43-96D5-1DA793FC5CF6}" srcOrd="0" destOrd="0" presId="urn:microsoft.com/office/officeart/2005/8/layout/hChevron3"/>
    <dgm:cxn modelId="{D316751F-7736-F446-82B5-7A6FFC02EAB2}" type="presParOf" srcId="{4468B908-ABD2-D142-89C6-1FCBE2E441EA}" destId="{0A1210DC-A539-834D-BF52-98D4AA66E084}" srcOrd="1" destOrd="0" presId="urn:microsoft.com/office/officeart/2005/8/layout/hChevron3"/>
    <dgm:cxn modelId="{5BA474E1-8960-5143-8311-45959EF51886}" type="presParOf" srcId="{4468B908-ABD2-D142-89C6-1FCBE2E441EA}" destId="{90B48348-2701-AF45-9876-288DFE46F967}" srcOrd="2" destOrd="0" presId="urn:microsoft.com/office/officeart/2005/8/layout/hChevron3"/>
    <dgm:cxn modelId="{58210152-8B74-434F-8C05-74FB348390B9}" type="presParOf" srcId="{4468B908-ABD2-D142-89C6-1FCBE2E441EA}" destId="{B4AC77F5-F67A-F242-B884-D96649B9C07A}" srcOrd="3" destOrd="0" presId="urn:microsoft.com/office/officeart/2005/8/layout/hChevron3"/>
    <dgm:cxn modelId="{D7A0863A-F37E-CB41-81BD-BD76BD98F190}" type="presParOf" srcId="{4468B908-ABD2-D142-89C6-1FCBE2E441EA}" destId="{17E9CDC2-D4E3-B64B-9572-4C53AA626AA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E9847-A94F-4B43-96D5-1DA793FC5CF6}">
      <dsp:nvSpPr>
        <dsp:cNvPr id="0" name=""/>
        <dsp:cNvSpPr/>
      </dsp:nvSpPr>
      <dsp:spPr>
        <a:xfrm>
          <a:off x="3492" y="920439"/>
          <a:ext cx="3053777" cy="1221510"/>
        </a:xfrm>
        <a:prstGeom prst="homePlate">
          <a:avLst/>
        </a:prstGeom>
        <a:solidFill>
          <a:srgbClr val="841617">
            <a:alpha val="8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Coaching access for </a:t>
          </a:r>
          <a:br>
            <a:rPr lang="en-US" sz="1800" kern="1200" dirty="0"/>
          </a:br>
          <a:r>
            <a:rPr lang="en-US" sz="1800" kern="1200" dirty="0"/>
            <a:t>all students</a:t>
          </a:r>
        </a:p>
      </dsp:txBody>
      <dsp:txXfrm>
        <a:off x="3492" y="920439"/>
        <a:ext cx="2748400" cy="1221510"/>
      </dsp:txXfrm>
    </dsp:sp>
    <dsp:sp modelId="{90B48348-2701-AF45-9876-288DFE46F967}">
      <dsp:nvSpPr>
        <dsp:cNvPr id="0" name=""/>
        <dsp:cNvSpPr/>
      </dsp:nvSpPr>
      <dsp:spPr>
        <a:xfrm>
          <a:off x="2446513" y="920439"/>
          <a:ext cx="3053777" cy="1221510"/>
        </a:xfrm>
        <a:prstGeom prst="chevron">
          <a:avLst/>
        </a:prstGeom>
        <a:solidFill>
          <a:srgbClr val="841617">
            <a:alpha val="9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Continue life coaching program and workshops</a:t>
          </a:r>
        </a:p>
      </dsp:txBody>
      <dsp:txXfrm>
        <a:off x="3057268" y="920439"/>
        <a:ext cx="1832267" cy="1221510"/>
      </dsp:txXfrm>
    </dsp:sp>
    <dsp:sp modelId="{17E9CDC2-D4E3-B64B-9572-4C53AA626AA1}">
      <dsp:nvSpPr>
        <dsp:cNvPr id="0" name=""/>
        <dsp:cNvSpPr/>
      </dsp:nvSpPr>
      <dsp:spPr>
        <a:xfrm>
          <a:off x="4889535" y="920439"/>
          <a:ext cx="3053777" cy="1221510"/>
        </a:xfrm>
        <a:prstGeom prst="chevron">
          <a:avLst/>
        </a:prstGeom>
        <a:solidFill>
          <a:srgbClr val="841617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Creating a coaching culture</a:t>
          </a:r>
        </a:p>
      </dsp:txBody>
      <dsp:txXfrm>
        <a:off x="5500290" y="920439"/>
        <a:ext cx="1832267" cy="1221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0.44676</cdr:x>
      <cdr:y>0.33779</cdr:y>
    </cdr:from>
    <cdr:to>
      <cdr:x>0.46424</cdr:x>
      <cdr:y>0.37098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6EC89AB1-0612-4C45-9723-F21FB0EB8877}"/>
            </a:ext>
          </a:extLst>
        </cdr:cNvPr>
        <cdr:cNvSpPr/>
      </cdr:nvSpPr>
      <cdr:spPr>
        <a:xfrm xmlns:a="http://schemas.openxmlformats.org/drawingml/2006/main">
          <a:off x="3676667" y="1464489"/>
          <a:ext cx="143883" cy="143883"/>
        </a:xfrm>
        <a:prstGeom xmlns:a="http://schemas.openxmlformats.org/drawingml/2006/main" prst="ellipse">
          <a:avLst/>
        </a:prstGeom>
        <a:solidFill xmlns:a="http://schemas.openxmlformats.org/drawingml/2006/main">
          <a:srgbClr val="841617"/>
        </a:solidFill>
        <a:ln xmlns:a="http://schemas.openxmlformats.org/drawingml/2006/main" w="12700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0.37237</cdr:x>
      <cdr:y>0.39865</cdr:y>
    </cdr:from>
    <cdr:to>
      <cdr:x>0.53754</cdr:x>
      <cdr:y>0.48384</cdr:y>
    </cdr:to>
    <cdr:sp macro="" textlink="">
      <cdr:nvSpPr>
        <cdr:cNvPr id="3" name="TextBox 6">
          <a:extLst xmlns:a="http://schemas.openxmlformats.org/drawingml/2006/main">
            <a:ext uri="{FF2B5EF4-FFF2-40B4-BE49-F238E27FC236}">
              <a16:creationId xmlns:a16="http://schemas.microsoft.com/office/drawing/2014/main" id="{037A6EE8-85E4-254F-8A0D-68456F779B2A}"/>
            </a:ext>
          </a:extLst>
        </cdr:cNvPr>
        <cdr:cNvSpPr txBox="1"/>
      </cdr:nvSpPr>
      <cdr:spPr>
        <a:xfrm xmlns:a="http://schemas.openxmlformats.org/drawingml/2006/main">
          <a:off x="3064425" y="1728340"/>
          <a:ext cx="135934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841617"/>
              </a:solidFill>
            </a:rPr>
            <a:t>OAR Merger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7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9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9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2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0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8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45668-8AE6-564F-ADC9-DD7416D61CE7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7D31-CB75-B34E-9790-30689959D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E7293-6528-904D-A229-2CA587E9E8CF}"/>
              </a:ext>
            </a:extLst>
          </p:cNvPr>
          <p:cNvSpPr txBox="1"/>
          <p:nvPr/>
        </p:nvSpPr>
        <p:spPr>
          <a:xfrm>
            <a:off x="1663127" y="3365672"/>
            <a:ext cx="5817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41617"/>
                </a:solidFill>
              </a:rPr>
              <a:t>Improving Retention Rates &amp; </a:t>
            </a:r>
          </a:p>
          <a:p>
            <a:pPr algn="ctr"/>
            <a:r>
              <a:rPr lang="en-US" sz="3600" b="1" dirty="0">
                <a:solidFill>
                  <a:srgbClr val="841617"/>
                </a:solidFill>
              </a:rPr>
              <a:t>Student Support at 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D88A-2458-1F4F-B96D-D82E539E9A24}"/>
              </a:ext>
            </a:extLst>
          </p:cNvPr>
          <p:cNvSpPr txBox="1"/>
          <p:nvPr/>
        </p:nvSpPr>
        <p:spPr>
          <a:xfrm>
            <a:off x="660787" y="5176346"/>
            <a:ext cx="7822426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/>
              <a:t>Jeff </a:t>
            </a:r>
            <a:r>
              <a:rPr lang="en-US" b="1" dirty="0" err="1"/>
              <a:t>Blahnik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Executive Director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 Admissions &amp; Recruitment</a:t>
            </a:r>
          </a:p>
          <a:p>
            <a:pPr algn="ctr">
              <a:lnSpc>
                <a:spcPts val="2400"/>
              </a:lnSpc>
            </a:pPr>
            <a:r>
              <a:rPr lang="en-US" b="1" dirty="0"/>
              <a:t>Casey Partridge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Associate Director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 Graduation Office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C29983-03B5-834E-8C9C-A5083A61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14" y="834156"/>
            <a:ext cx="1921171" cy="19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5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5B093F-1E21-A340-8F20-1747AB58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Retention Rate Over Time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A2FBB79-517F-5243-81C0-4350B95322B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379454"/>
          <a:ext cx="8229600" cy="433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845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5B093F-1E21-A340-8F20-1747AB58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A Framework of “Leavers”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408020D-498B-C44F-AAD0-CB326160F166}"/>
              </a:ext>
            </a:extLst>
          </p:cNvPr>
          <p:cNvSpPr txBox="1"/>
          <p:nvPr/>
        </p:nvSpPr>
        <p:spPr>
          <a:xfrm>
            <a:off x="598597" y="1331328"/>
            <a:ext cx="7946805" cy="130740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Who leaves?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Data analysis of several years of students that left, comparing their attributes to those who stayed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Predictive factors collapse into four categories: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4B42B4-ED74-CE4C-93E4-7A51E780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03" y="3251476"/>
            <a:ext cx="5334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EA0C7-F351-0542-8B61-1B7D22528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936" y="3251476"/>
            <a:ext cx="736600" cy="66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F9E2F5-FFCD-AE4F-885F-FAC06E6B1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269" y="3279361"/>
            <a:ext cx="482600" cy="72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7634E7-68C6-8249-9CFD-D0E17183B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602" y="3279361"/>
            <a:ext cx="596900" cy="711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10C2E6-52C9-C34D-A4CE-DF12FFA63E03}"/>
              </a:ext>
            </a:extLst>
          </p:cNvPr>
          <p:cNvSpPr/>
          <p:nvPr/>
        </p:nvSpPr>
        <p:spPr>
          <a:xfrm>
            <a:off x="598597" y="4182303"/>
            <a:ext cx="1607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Academic Skills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9BA1AC-E389-C54A-B0F1-BC09D676BF84}"/>
              </a:ext>
            </a:extLst>
          </p:cNvPr>
          <p:cNvSpPr/>
          <p:nvPr/>
        </p:nvSpPr>
        <p:spPr>
          <a:xfrm>
            <a:off x="2893910" y="4195279"/>
            <a:ext cx="1615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Social/</a:t>
            </a:r>
          </a:p>
          <a:p>
            <a:pPr algn="ctr"/>
            <a:r>
              <a:rPr lang="en-US" dirty="0"/>
              <a:t>Connectedness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6F2329-A9B3-1A44-9425-8F1959A49645}"/>
              </a:ext>
            </a:extLst>
          </p:cNvPr>
          <p:cNvSpPr/>
          <p:nvPr/>
        </p:nvSpPr>
        <p:spPr>
          <a:xfrm>
            <a:off x="5196661" y="4195279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Financial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A18101-657B-6845-8AC8-9D813CE95619}"/>
              </a:ext>
            </a:extLst>
          </p:cNvPr>
          <p:cNvSpPr/>
          <p:nvPr/>
        </p:nvSpPr>
        <p:spPr>
          <a:xfrm>
            <a:off x="7070991" y="4182303"/>
            <a:ext cx="1432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Grit/</a:t>
            </a:r>
          </a:p>
          <a:p>
            <a:pPr algn="ctr"/>
            <a:r>
              <a:rPr lang="en-US" dirty="0"/>
              <a:t>Perseverance</a:t>
            </a:r>
          </a:p>
        </p:txBody>
      </p:sp>
    </p:spTree>
    <p:extLst>
      <p:ext uri="{BB962C8B-B14F-4D97-AF65-F5344CB8AC3E}">
        <p14:creationId xmlns:p14="http://schemas.microsoft.com/office/powerpoint/2010/main" val="124824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5B093F-1E21-A340-8F20-1747AB58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Improving Retention: Stage 1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408020D-498B-C44F-AAD0-CB326160F166}"/>
              </a:ext>
            </a:extLst>
          </p:cNvPr>
          <p:cNvSpPr txBox="1"/>
          <p:nvPr/>
        </p:nvSpPr>
        <p:spPr>
          <a:xfrm>
            <a:off x="598597" y="1331328"/>
            <a:ext cx="7946805" cy="130740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Associate Provost for Academic Advisement Oversight position created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Think 15 campaign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Gateway to College Learning courses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Center for Student Advancement (University College)</a:t>
            </a:r>
          </a:p>
        </p:txBody>
      </p:sp>
    </p:spTree>
    <p:extLst>
      <p:ext uri="{BB962C8B-B14F-4D97-AF65-F5344CB8AC3E}">
        <p14:creationId xmlns:p14="http://schemas.microsoft.com/office/powerpoint/2010/main" val="483333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5B093F-1E21-A340-8F20-1747AB58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Improving Retention: Stage 2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408020D-498B-C44F-AAD0-CB326160F166}"/>
              </a:ext>
            </a:extLst>
          </p:cNvPr>
          <p:cNvSpPr txBox="1"/>
          <p:nvPr/>
        </p:nvSpPr>
        <p:spPr>
          <a:xfrm>
            <a:off x="598597" y="1331328"/>
            <a:ext cx="7946805" cy="315406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Graduation Office begins to coach at-risk students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Any student on a “contract” gets a coach</a:t>
            </a:r>
          </a:p>
          <a:p>
            <a:pPr marL="1200150" lvl="2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Really increase success rates of at-risk students, but creates a “trough” of students</a:t>
            </a:r>
          </a:p>
          <a:p>
            <a:pPr marL="1200150" lvl="2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Those students needed mentoring—advisors fill that void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Academic Advisement Resource Center (AARC)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Major advisement (to combat “major swirl”)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Need-Based Aid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Outreach to students with large balances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Scholarship fund for students working more than 25 </a:t>
            </a:r>
            <a:r>
              <a:rPr lang="en-US" dirty="0" err="1">
                <a:latin typeface="+mn-lt"/>
              </a:rPr>
              <a:t>hrs</a:t>
            </a:r>
            <a:r>
              <a:rPr lang="en-US" dirty="0">
                <a:latin typeface="+mn-lt"/>
              </a:rPr>
              <a:t> week</a:t>
            </a:r>
          </a:p>
        </p:txBody>
      </p:sp>
    </p:spTree>
    <p:extLst>
      <p:ext uri="{BB962C8B-B14F-4D97-AF65-F5344CB8AC3E}">
        <p14:creationId xmlns:p14="http://schemas.microsoft.com/office/powerpoint/2010/main" val="45735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5B093F-1E21-A340-8F20-1747AB58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Improving Retention: Stage 3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408020D-498B-C44F-AAD0-CB326160F166}"/>
              </a:ext>
            </a:extLst>
          </p:cNvPr>
          <p:cNvSpPr txBox="1"/>
          <p:nvPr/>
        </p:nvSpPr>
        <p:spPr>
          <a:xfrm>
            <a:off x="598597" y="1331328"/>
            <a:ext cx="7946805" cy="43851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Careful quantitative analysis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amount of students in financial stress was saddening</a:t>
            </a:r>
          </a:p>
          <a:p>
            <a:pPr marL="1200150" lvl="2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Retention scholarships</a:t>
            </a:r>
          </a:p>
          <a:p>
            <a:pPr marL="742950" lvl="1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Having a connection point at OU is important</a:t>
            </a:r>
          </a:p>
          <a:p>
            <a:pPr marL="1200150" lvl="2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Freshman advisers</a:t>
            </a:r>
          </a:p>
          <a:p>
            <a:pPr marL="1657350" lvl="3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Move from urgent care approach to mentor approach</a:t>
            </a:r>
          </a:p>
          <a:p>
            <a:pPr marL="1657350" lvl="3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Academic life coaching program</a:t>
            </a:r>
          </a:p>
          <a:p>
            <a:pPr marL="1657350" lvl="3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MyMajors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Faculty Group—Elite Retention (ER) Squad</a:t>
            </a:r>
          </a:p>
          <a:p>
            <a:pPr marL="1657350" lvl="3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Meet regularly to discuss how to best teach freshmen</a:t>
            </a:r>
          </a:p>
          <a:p>
            <a:pPr marL="1657350" lvl="3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Agree to turn in mid-term grades</a:t>
            </a:r>
          </a:p>
          <a:p>
            <a:pPr marL="1200150" lvl="2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Graduation Office initiatives</a:t>
            </a:r>
          </a:p>
          <a:p>
            <a:pPr marL="1657350" lvl="3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MapWorks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survey of freshman during third week</a:t>
            </a:r>
          </a:p>
          <a:p>
            <a:pPr marL="1657350" lvl="3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Outreach to non-enrolled students (War Room group)</a:t>
            </a:r>
          </a:p>
        </p:txBody>
      </p:sp>
    </p:spTree>
    <p:extLst>
      <p:ext uri="{BB962C8B-B14F-4D97-AF65-F5344CB8AC3E}">
        <p14:creationId xmlns:p14="http://schemas.microsoft.com/office/powerpoint/2010/main" val="196092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DE7293-6528-904D-A229-2CA587E9E8CF}"/>
              </a:ext>
            </a:extLst>
          </p:cNvPr>
          <p:cNvSpPr txBox="1"/>
          <p:nvPr/>
        </p:nvSpPr>
        <p:spPr>
          <a:xfrm>
            <a:off x="3406655" y="3365672"/>
            <a:ext cx="2330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41617"/>
                </a:solidFill>
              </a:rPr>
              <a:t>Questions?</a:t>
            </a:r>
          </a:p>
          <a:p>
            <a:pPr algn="ctr"/>
            <a:r>
              <a:rPr lang="en-US" sz="3600" b="1" dirty="0">
                <a:solidFill>
                  <a:srgbClr val="841617"/>
                </a:solidFill>
              </a:rPr>
              <a:t>Let’s talk.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D88A-2458-1F4F-B96D-D82E539E9A24}"/>
              </a:ext>
            </a:extLst>
          </p:cNvPr>
          <p:cNvSpPr txBox="1"/>
          <p:nvPr/>
        </p:nvSpPr>
        <p:spPr>
          <a:xfrm>
            <a:off x="660787" y="5176346"/>
            <a:ext cx="7822426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dirty="0"/>
              <a:t>Jeff </a:t>
            </a:r>
            <a:r>
              <a:rPr lang="en-US" b="1" dirty="0" err="1"/>
              <a:t>Blahnik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Executive Director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 Admissions &amp; Recruitment</a:t>
            </a:r>
          </a:p>
          <a:p>
            <a:pPr algn="ctr">
              <a:lnSpc>
                <a:spcPts val="2400"/>
              </a:lnSpc>
            </a:pPr>
            <a:r>
              <a:rPr lang="en-US" b="1" dirty="0"/>
              <a:t>Casey Partridge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Associate Director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OU Graduation Office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C29983-03B5-834E-8C9C-A5083A61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14" y="834156"/>
            <a:ext cx="1921171" cy="19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A5DD21-B7ED-3F47-B0A9-08F39309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841617"/>
                </a:solidFill>
                <a:latin typeface="+mn-lt"/>
              </a:rPr>
              <a:t>Freshman Application </a:t>
            </a:r>
            <a:r>
              <a:rPr lang="en-US" sz="3600" dirty="0">
                <a:solidFill>
                  <a:srgbClr val="841617"/>
                </a:solidFill>
                <a:latin typeface="+mn-lt"/>
              </a:rPr>
              <a:t>Growth</a:t>
            </a:r>
          </a:p>
        </p:txBody>
      </p:sp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94B2CE2C-3F84-644C-9020-D8E5B03AD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771268"/>
              </p:ext>
            </p:extLst>
          </p:nvPr>
        </p:nvGraphicFramePr>
        <p:xfrm>
          <a:off x="457200" y="1379454"/>
          <a:ext cx="8229600" cy="433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52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70147D1-5917-D743-B74E-9E997956D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Holistic Application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81EE1C-FA2D-C344-BCC3-D43BFC529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80" y="4307063"/>
            <a:ext cx="617241" cy="608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1224E7-985A-254E-82A7-64279E089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80" y="3614493"/>
            <a:ext cx="617241" cy="6087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9FBDA7-C720-F64F-ADDB-FD6FD79DE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381" y="2930671"/>
            <a:ext cx="617241" cy="6087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29099B-4007-8942-8D17-0788D73A7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382" y="2209226"/>
            <a:ext cx="617241" cy="6087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8D6C32-CF1D-0D4C-8373-3DA8F4F47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24" y="1610740"/>
            <a:ext cx="3636519" cy="3636519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D2D10FCE-4286-D343-B4AB-5B66AC26E0C6}"/>
              </a:ext>
            </a:extLst>
          </p:cNvPr>
          <p:cNvSpPr txBox="1"/>
          <p:nvPr/>
        </p:nvSpPr>
        <p:spPr>
          <a:xfrm>
            <a:off x="5538247" y="2376629"/>
            <a:ext cx="1202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Academics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EB8865D6-D0D1-364D-92A0-A6213CD8F8BB}"/>
              </a:ext>
            </a:extLst>
          </p:cNvPr>
          <p:cNvSpPr txBox="1"/>
          <p:nvPr/>
        </p:nvSpPr>
        <p:spPr>
          <a:xfrm>
            <a:off x="5538247" y="3050398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Involvement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1B85B5C8-7C42-6C4A-931B-07D91990D14C}"/>
              </a:ext>
            </a:extLst>
          </p:cNvPr>
          <p:cNvSpPr txBox="1"/>
          <p:nvPr/>
        </p:nvSpPr>
        <p:spPr>
          <a:xfrm>
            <a:off x="5538247" y="3771843"/>
            <a:ext cx="6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Essay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59284811-1F8D-0141-97D9-AC2700392632}"/>
              </a:ext>
            </a:extLst>
          </p:cNvPr>
          <p:cNvSpPr txBox="1"/>
          <p:nvPr/>
        </p:nvSpPr>
        <p:spPr>
          <a:xfrm>
            <a:off x="5528621" y="4445612"/>
            <a:ext cx="274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Letter of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18976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5B093F-1E21-A340-8F20-1747AB58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Other Success Considerations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408020D-498B-C44F-AAD0-CB326160F166}"/>
              </a:ext>
            </a:extLst>
          </p:cNvPr>
          <p:cNvSpPr txBox="1"/>
          <p:nvPr/>
        </p:nvSpPr>
        <p:spPr>
          <a:xfrm>
            <a:off x="598597" y="1331328"/>
            <a:ext cx="7946805" cy="28462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Grade trends combined with academic rigor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Academic preparation in stated area of academic interest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Interactions with our department and on social media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Demonstrated grit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Average grade erosion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Identification of other risk factors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i="1" dirty="0">
              <a:latin typeface="+mn-lt"/>
            </a:endParaRPr>
          </a:p>
          <a:p>
            <a:pPr>
              <a:lnSpc>
                <a:spcPts val="2400"/>
              </a:lnSpc>
            </a:pPr>
            <a:r>
              <a:rPr lang="en-US" i="1" dirty="0">
                <a:latin typeface="+mn-lt"/>
              </a:rPr>
              <a:t>Note: Office of Admissions and Recruitment is more adept at identifying financial and academic challenges now</a:t>
            </a:r>
          </a:p>
        </p:txBody>
      </p:sp>
    </p:spTree>
    <p:extLst>
      <p:ext uri="{BB962C8B-B14F-4D97-AF65-F5344CB8AC3E}">
        <p14:creationId xmlns:p14="http://schemas.microsoft.com/office/powerpoint/2010/main" val="11304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5B093F-1E21-A340-8F20-1747AB58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Possible Admission Decisions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408020D-498B-C44F-AAD0-CB326160F166}"/>
              </a:ext>
            </a:extLst>
          </p:cNvPr>
          <p:cNvSpPr txBox="1"/>
          <p:nvPr/>
        </p:nvSpPr>
        <p:spPr>
          <a:xfrm>
            <a:off x="598597" y="1331328"/>
            <a:ext cx="7946805" cy="19229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Admit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Admit with graduation coach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Admit into Sooner Rose program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Waitlist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Spring offer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Deny</a:t>
            </a:r>
          </a:p>
        </p:txBody>
      </p:sp>
    </p:spTree>
    <p:extLst>
      <p:ext uri="{BB962C8B-B14F-4D97-AF65-F5344CB8AC3E}">
        <p14:creationId xmlns:p14="http://schemas.microsoft.com/office/powerpoint/2010/main" val="118532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5B093F-1E21-A340-8F20-1747AB58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Sooner Success Coaching Program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408020D-498B-C44F-AAD0-CB326160F166}"/>
              </a:ext>
            </a:extLst>
          </p:cNvPr>
          <p:cNvSpPr txBox="1"/>
          <p:nvPr/>
        </p:nvSpPr>
        <p:spPr>
          <a:xfrm>
            <a:off x="598597" y="1331328"/>
            <a:ext cx="7946805" cy="99963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Established in 2009 out of a retention task force committee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Blended academic advising into our coaching model in 2012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Progression of retention for program</a:t>
            </a:r>
          </a:p>
        </p:txBody>
      </p:sp>
    </p:spTree>
    <p:extLst>
      <p:ext uri="{BB962C8B-B14F-4D97-AF65-F5344CB8AC3E}">
        <p14:creationId xmlns:p14="http://schemas.microsoft.com/office/powerpoint/2010/main" val="169408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5B093F-1E21-A340-8F20-1747AB58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Student Success Outcomes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FE7FE3-5145-A848-96C7-194168D6D801}"/>
              </a:ext>
            </a:extLst>
          </p:cNvPr>
          <p:cNvSpPr txBox="1"/>
          <p:nvPr/>
        </p:nvSpPr>
        <p:spPr>
          <a:xfrm>
            <a:off x="487017" y="3051364"/>
            <a:ext cx="8169965" cy="1200329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algn="ctr"/>
            <a:r>
              <a:rPr lang="en-US" dirty="0"/>
              <a:t>Cultivating a </a:t>
            </a:r>
            <a:br>
              <a:rPr lang="en-US" dirty="0"/>
            </a:br>
            <a:r>
              <a:rPr lang="en-US" dirty="0"/>
              <a:t>growth mindset</a:t>
            </a:r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Building trust</a:t>
            </a:r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Developing </a:t>
            </a:r>
            <a:br>
              <a:rPr lang="en-US" dirty="0"/>
            </a:br>
            <a:r>
              <a:rPr lang="en-US" dirty="0"/>
              <a:t>self-awareness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Taking action by seeking resources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AEC894-035B-4848-8B7D-4109705B8FF0}"/>
              </a:ext>
            </a:extLst>
          </p:cNvPr>
          <p:cNvSpPr txBox="1"/>
          <p:nvPr/>
        </p:nvSpPr>
        <p:spPr>
          <a:xfrm>
            <a:off x="1192696" y="1715417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dirty="0">
                <a:solidFill>
                  <a:srgbClr val="841617"/>
                </a:solidFill>
                <a:latin typeface="+mj-lt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6DE22F-92F5-664C-9F36-FF0B350A2EA1}"/>
              </a:ext>
            </a:extLst>
          </p:cNvPr>
          <p:cNvSpPr txBox="1"/>
          <p:nvPr/>
        </p:nvSpPr>
        <p:spPr>
          <a:xfrm>
            <a:off x="3220279" y="1715417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dirty="0">
                <a:solidFill>
                  <a:srgbClr val="841617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A49D9F-5F40-2040-8753-C4B50C89E2C8}"/>
              </a:ext>
            </a:extLst>
          </p:cNvPr>
          <p:cNvSpPr txBox="1"/>
          <p:nvPr/>
        </p:nvSpPr>
        <p:spPr>
          <a:xfrm>
            <a:off x="5247863" y="1715416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dirty="0">
                <a:solidFill>
                  <a:srgbClr val="841617"/>
                </a:solidFill>
                <a:latin typeface="+mj-lt"/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5026CE-0E12-F540-97E3-06CEBF23FCA5}"/>
              </a:ext>
            </a:extLst>
          </p:cNvPr>
          <p:cNvSpPr txBox="1"/>
          <p:nvPr/>
        </p:nvSpPr>
        <p:spPr>
          <a:xfrm>
            <a:off x="7275446" y="1711362"/>
            <a:ext cx="67197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dirty="0">
                <a:solidFill>
                  <a:srgbClr val="841617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897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5B093F-1E21-A340-8F20-1747AB58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Academic Life &amp; Money Coaching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408020D-498B-C44F-AAD0-CB326160F166}"/>
              </a:ext>
            </a:extLst>
          </p:cNvPr>
          <p:cNvSpPr txBox="1"/>
          <p:nvPr/>
        </p:nvSpPr>
        <p:spPr>
          <a:xfrm>
            <a:off x="598597" y="1331328"/>
            <a:ext cx="7946805" cy="92333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Certified life coaching program initiated in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Development of academic advisers across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Money coaching in partnership with our Student Financial Center</a:t>
            </a:r>
          </a:p>
        </p:txBody>
      </p:sp>
    </p:spTree>
    <p:extLst>
      <p:ext uri="{BB962C8B-B14F-4D97-AF65-F5344CB8AC3E}">
        <p14:creationId xmlns:p14="http://schemas.microsoft.com/office/powerpoint/2010/main" val="40793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5B093F-1E21-A340-8F20-1747AB58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7" y="575332"/>
            <a:ext cx="7946806" cy="57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841617"/>
                </a:solidFill>
                <a:latin typeface="+mn-lt"/>
              </a:rPr>
              <a:t>Next Steps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90A65B0-AF23-F248-9844-D3B683113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899251"/>
              </p:ext>
            </p:extLst>
          </p:nvPr>
        </p:nvGraphicFramePr>
        <p:xfrm>
          <a:off x="598597" y="1748366"/>
          <a:ext cx="7946805" cy="306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23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416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Freshman Application Growth</vt:lpstr>
      <vt:lpstr>Holistic Application Process</vt:lpstr>
      <vt:lpstr>Other Success Considerations</vt:lpstr>
      <vt:lpstr>Possible Admission Decisions</vt:lpstr>
      <vt:lpstr>Sooner Success Coaching Program</vt:lpstr>
      <vt:lpstr>Student Success Outcomes</vt:lpstr>
      <vt:lpstr>Academic Life &amp; Money Coaching</vt:lpstr>
      <vt:lpstr>Next Steps</vt:lpstr>
      <vt:lpstr>Retention Rate Over Time</vt:lpstr>
      <vt:lpstr>A Framework of “Leavers”</vt:lpstr>
      <vt:lpstr>Improving Retention: Stage 1</vt:lpstr>
      <vt:lpstr>Improving Retention: Stage 2</vt:lpstr>
      <vt:lpstr>Improving Retention: Stage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Haendel, Tiffany L.</dc:creator>
  <cp:lastModifiedBy>Kerr, Tara</cp:lastModifiedBy>
  <cp:revision>17</cp:revision>
  <dcterms:created xsi:type="dcterms:W3CDTF">2018-11-06T15:29:45Z</dcterms:created>
  <dcterms:modified xsi:type="dcterms:W3CDTF">2018-11-20T22:35:37Z</dcterms:modified>
</cp:coreProperties>
</file>