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Robot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93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5a6a42d68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5a6a42d68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5a6a42d68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5a6a42d68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5a6a42d68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5a6a42d68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5a6a42d68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5a6a42d68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5a6a42d68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5a6a42d68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5a6a42d68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5a6a42d68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5a6a42d68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5a6a42d68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5a6a42d68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5a6a42d68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5a6a42d68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5a6a42d68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5a6a42d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5a6a42d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5a6a42d68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5a6a42d68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5a6a42d68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5a6a42d68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5a6a42d68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5a6a42d68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5a6a42d68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5a6a42d68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5a6a42d68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5a6a42d68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5a6a42d68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5a6a42d68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5a6a42d68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5a6a42d68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5a6a42d68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5a6a42d68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5a6a42d68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5a6a42d68_0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5a6a42d68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5a6a42d68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5a6a42d68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5a6a42d68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5a6a42d68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5a6a42d68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5a6a42d68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5a6a42d68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5a6a42d68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5a6a42d68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5a6a42d68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5a6a42d68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a6a42d68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a6a42d68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5a6a42d68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5a6a42d68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5a6a42d68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5a6a42d68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5a6a42d68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45a6a42d68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5a6a42d68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5a6a42d68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5a6a42d68_0_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5a6a42d68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5a6a42d68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5a6a42d68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5a6a42d6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5a6a42d6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5a6a42d68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5a6a42d68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45a6a42d68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45a6a42d6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5a6a42d68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5a6a42d68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a6a42d68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a6a42d68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5a6a42d6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5a6a42d6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5a6a42d68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5a6a42d68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5a6a42d6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5a6a42d6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5a6a42d68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5a6a42d68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x16.com/news/local-news/school-counselors-role-discussed-at-school-safety-meeting/1511016611"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wcnc.com/video/news/local/the-defenders-school-counselor-shortage-in-local-districts/275-8297871"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29540110"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ubmed/29540110"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ncbi.nlm.nih.gov/pubmed/29540110"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9news.com/video/news/investigations/confession-changes-life-of-man-who-once-considered-school-shooting/73-8302221"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msutherlin@norman.k12.ok.us"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mxnlFG88-B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A Counselor’s Role in School Safety</a:t>
            </a:r>
            <a:endParaRPr sz="400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Michelle Sutherlin</a:t>
            </a:r>
            <a:endParaRPr/>
          </a:p>
          <a:p>
            <a:pPr marL="0" lvl="0" indent="0" algn="r" rtl="0">
              <a:spcBef>
                <a:spcPts val="0"/>
              </a:spcBef>
              <a:spcAft>
                <a:spcPts val="0"/>
              </a:spcAft>
              <a:buNone/>
            </a:pPr>
            <a:r>
              <a:rPr lang="en" sz="1800" i="1"/>
              <a:t>School Counselor, Norman North High School</a:t>
            </a:r>
            <a:endParaRPr sz="1800" i="1"/>
          </a:p>
          <a:p>
            <a:pPr marL="0" lvl="0" indent="0" algn="r" rtl="0">
              <a:spcBef>
                <a:spcPts val="0"/>
              </a:spcBef>
              <a:spcAft>
                <a:spcPts val="0"/>
              </a:spcAft>
              <a:buNone/>
            </a:pPr>
            <a:r>
              <a:rPr lang="en" sz="1800" i="1"/>
              <a:t>Instructor, Oklahoma School Security Institute</a:t>
            </a:r>
            <a:endParaRPr sz="18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Survey</a:t>
            </a:r>
            <a:endParaRPr/>
          </a:p>
        </p:txBody>
      </p:sp>
      <p:sp>
        <p:nvSpPr>
          <p:cNvPr id="139" name="Google Shape;139;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300">
                <a:solidFill>
                  <a:srgbClr val="555555"/>
                </a:solidFill>
              </a:rPr>
              <a:t>Our school recently surveyed both students and staff about school climate and safety. The results were similar.</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Survey</a:t>
            </a:r>
            <a:endParaRPr/>
          </a:p>
        </p:txBody>
      </p:sp>
      <p:sp>
        <p:nvSpPr>
          <p:cNvPr id="145" name="Google Shape;145;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sz="2300"/>
          </a:p>
        </p:txBody>
      </p:sp>
      <p:pic>
        <p:nvPicPr>
          <p:cNvPr id="146" name="Google Shape;146;p23"/>
          <p:cNvPicPr preferRelativeResize="0"/>
          <p:nvPr/>
        </p:nvPicPr>
        <p:blipFill>
          <a:blip r:embed="rId3">
            <a:alphaModFix/>
          </a:blip>
          <a:stretch>
            <a:fillRect/>
          </a:stretch>
        </p:blipFill>
        <p:spPr>
          <a:xfrm>
            <a:off x="311700" y="1229875"/>
            <a:ext cx="6268274" cy="3276050"/>
          </a:xfrm>
          <a:prstGeom prst="rect">
            <a:avLst/>
          </a:prstGeom>
          <a:noFill/>
          <a:ln>
            <a:noFill/>
          </a:ln>
        </p:spPr>
      </p:pic>
      <p:sp>
        <p:nvSpPr>
          <p:cNvPr id="147" name="Google Shape;147;p23"/>
          <p:cNvSpPr txBox="1"/>
          <p:nvPr/>
        </p:nvSpPr>
        <p:spPr>
          <a:xfrm>
            <a:off x="6549075" y="1433375"/>
            <a:ext cx="2162400" cy="22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t>Student Survey</a:t>
            </a:r>
            <a:endParaRPr sz="4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Survey</a:t>
            </a:r>
            <a:endParaRPr/>
          </a:p>
        </p:txBody>
      </p:sp>
      <p:sp>
        <p:nvSpPr>
          <p:cNvPr id="153" name="Google Shape;153;p24"/>
          <p:cNvSpPr txBox="1"/>
          <p:nvPr/>
        </p:nvSpPr>
        <p:spPr>
          <a:xfrm>
            <a:off x="311700" y="1229875"/>
            <a:ext cx="2162400" cy="22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t>Staff Survey</a:t>
            </a:r>
            <a:endParaRPr sz="4300"/>
          </a:p>
        </p:txBody>
      </p:sp>
      <p:pic>
        <p:nvPicPr>
          <p:cNvPr id="154" name="Google Shape;154;p24"/>
          <p:cNvPicPr preferRelativeResize="0"/>
          <p:nvPr/>
        </p:nvPicPr>
        <p:blipFill>
          <a:blip r:embed="rId3">
            <a:alphaModFix/>
          </a:blip>
          <a:stretch>
            <a:fillRect/>
          </a:stretch>
        </p:blipFill>
        <p:spPr>
          <a:xfrm>
            <a:off x="2626500" y="1170200"/>
            <a:ext cx="6365100" cy="34667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Recent Survey</a:t>
            </a:r>
            <a:endParaRPr/>
          </a:p>
        </p:txBody>
      </p:sp>
      <p:pic>
        <p:nvPicPr>
          <p:cNvPr id="160" name="Google Shape;160;p25"/>
          <p:cNvPicPr preferRelativeResize="0"/>
          <p:nvPr/>
        </p:nvPicPr>
        <p:blipFill>
          <a:blip r:embed="rId3">
            <a:alphaModFix/>
          </a:blip>
          <a:stretch>
            <a:fillRect/>
          </a:stretch>
        </p:blipFill>
        <p:spPr>
          <a:xfrm>
            <a:off x="311700" y="1703650"/>
            <a:ext cx="6036576" cy="3282775"/>
          </a:xfrm>
          <a:prstGeom prst="rect">
            <a:avLst/>
          </a:prstGeom>
          <a:noFill/>
          <a:ln>
            <a:noFill/>
          </a:ln>
        </p:spPr>
      </p:pic>
      <p:sp>
        <p:nvSpPr>
          <p:cNvPr id="161" name="Google Shape;161;p25"/>
          <p:cNvSpPr txBox="1"/>
          <p:nvPr/>
        </p:nvSpPr>
        <p:spPr>
          <a:xfrm>
            <a:off x="311700" y="1229875"/>
            <a:ext cx="6654300" cy="7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300"/>
              <a:t>Belongingness</a:t>
            </a:r>
            <a:endParaRPr sz="4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we derive from our data?</a:t>
            </a:r>
            <a:endParaRPr/>
          </a:p>
        </p:txBody>
      </p:sp>
      <p:sp>
        <p:nvSpPr>
          <p:cNvPr id="167" name="Google Shape;167;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Char char="●"/>
            </a:pPr>
            <a:r>
              <a:rPr lang="en" sz="3000"/>
              <a:t>Between 80-90% of students and staff feel very safe or somewhat safe.</a:t>
            </a:r>
            <a:br>
              <a:rPr lang="en" sz="3000"/>
            </a:br>
            <a:endParaRPr sz="3000"/>
          </a:p>
          <a:p>
            <a:pPr marL="457200" lvl="0" indent="-419100" algn="l" rtl="0">
              <a:spcBef>
                <a:spcPts val="0"/>
              </a:spcBef>
              <a:spcAft>
                <a:spcPts val="0"/>
              </a:spcAft>
              <a:buSzPts val="3000"/>
              <a:buChar char="●"/>
            </a:pPr>
            <a:r>
              <a:rPr lang="en" sz="3000"/>
              <a:t>What about the 10-20% who don’t?</a:t>
            </a: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Situation</a:t>
            </a:r>
            <a:endParaRPr/>
          </a:p>
        </p:txBody>
      </p:sp>
      <p:sp>
        <p:nvSpPr>
          <p:cNvPr id="173" name="Google Shape;173;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Even though crime is down, social media and news media make it appear that crime is up.</a:t>
            </a:r>
            <a:endParaRPr sz="2400"/>
          </a:p>
          <a:p>
            <a:pPr marL="457200" lvl="0" indent="-381000" algn="l" rtl="0">
              <a:spcBef>
                <a:spcPts val="0"/>
              </a:spcBef>
              <a:spcAft>
                <a:spcPts val="0"/>
              </a:spcAft>
              <a:buSzPts val="2400"/>
              <a:buChar char="●"/>
            </a:pPr>
            <a:r>
              <a:rPr lang="en" sz="2400"/>
              <a:t>School safety and security issues are at our fingertips all the time.</a:t>
            </a:r>
            <a:endParaRPr sz="2400"/>
          </a:p>
          <a:p>
            <a:pPr marL="457200" lvl="0" indent="-381000" algn="l" rtl="0">
              <a:spcBef>
                <a:spcPts val="0"/>
              </a:spcBef>
              <a:spcAft>
                <a:spcPts val="0"/>
              </a:spcAft>
              <a:buSzPts val="2400"/>
              <a:buChar char="●"/>
            </a:pPr>
            <a:r>
              <a:rPr lang="en" sz="2400"/>
              <a:t>There’s more fear than ever before.</a:t>
            </a:r>
            <a:endParaRPr sz="2400"/>
          </a:p>
          <a:p>
            <a:pPr marL="457200" lvl="0" indent="-381000" algn="l" rtl="0">
              <a:spcBef>
                <a:spcPts val="0"/>
              </a:spcBef>
              <a:spcAft>
                <a:spcPts val="0"/>
              </a:spcAft>
              <a:buSzPts val="2400"/>
              <a:buChar char="●"/>
            </a:pPr>
            <a:r>
              <a:rPr lang="en" sz="2400"/>
              <a:t>So what can we do?</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8">
            <a:hlinkClick r:id="rId3"/>
          </p:cNvPr>
          <p:cNvPicPr preferRelativeResize="0"/>
          <p:nvPr/>
        </p:nvPicPr>
        <p:blipFill>
          <a:blip r:embed="rId4">
            <a:alphaModFix/>
          </a:blip>
          <a:stretch>
            <a:fillRect/>
          </a:stretch>
        </p:blipFill>
        <p:spPr>
          <a:xfrm>
            <a:off x="1419225" y="776288"/>
            <a:ext cx="6305550" cy="3590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400"/>
              <a:t>“Another $58 million in the Education Department’s budget request … would add more school counselors to support student with college and career planning, as well as hardships.”</a:t>
            </a:r>
            <a:endParaRPr sz="3400"/>
          </a:p>
        </p:txBody>
      </p:sp>
      <p:sp>
        <p:nvSpPr>
          <p:cNvPr id="184" name="Google Shape;184;p29"/>
          <p:cNvSpPr txBox="1"/>
          <p:nvPr/>
        </p:nvSpPr>
        <p:spPr>
          <a:xfrm>
            <a:off x="5128050" y="4244550"/>
            <a:ext cx="3892500" cy="7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lt1"/>
                </a:solidFill>
                <a:latin typeface="Roboto"/>
                <a:ea typeface="Roboto"/>
                <a:cs typeface="Roboto"/>
                <a:sym typeface="Roboto"/>
              </a:rPr>
              <a:t>“Hofmeister’s new education budget request seeks to reduce class sizes, invest in more school counselors”, Tulsa World, Oct. 25, 2018</a:t>
            </a:r>
            <a:endParaRPr sz="6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Counselor Money</a:t>
            </a:r>
            <a:endParaRPr/>
          </a:p>
        </p:txBody>
      </p:sp>
      <p:sp>
        <p:nvSpPr>
          <p:cNvPr id="190" name="Google Shape;190;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 sz="2700"/>
              <a:t>This proposed money has been approved by the State Board of Education and now moves to the Capital.</a:t>
            </a:r>
            <a:endParaRPr sz="2700"/>
          </a:p>
          <a:p>
            <a:pPr marL="457200" lvl="0" indent="-400050" algn="l" rtl="0">
              <a:spcBef>
                <a:spcPts val="0"/>
              </a:spcBef>
              <a:spcAft>
                <a:spcPts val="0"/>
              </a:spcAft>
              <a:buSzPts val="2700"/>
              <a:buChar char="●"/>
            </a:pPr>
            <a:r>
              <a:rPr lang="en" sz="2700"/>
              <a:t>This money would move the counselor-student ratio in Oklahoma to be in line with the ASCA model at 250:1.</a:t>
            </a:r>
            <a:endParaRPr sz="2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Counselor’s Role in School Safety</a:t>
            </a:r>
            <a:endParaRPr/>
          </a:p>
        </p:txBody>
      </p:sp>
      <p:sp>
        <p:nvSpPr>
          <p:cNvPr id="196" name="Google Shape;196;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Know Who is At Risk</a:t>
            </a:r>
            <a:endParaRPr sz="2900"/>
          </a:p>
          <a:p>
            <a:pPr marL="457200" lvl="0" indent="-412750" algn="l" rtl="0">
              <a:spcBef>
                <a:spcPts val="0"/>
              </a:spcBef>
              <a:spcAft>
                <a:spcPts val="0"/>
              </a:spcAft>
              <a:buSzPts val="2900"/>
              <a:buChar char="●"/>
            </a:pPr>
            <a:r>
              <a:rPr lang="en" sz="2900"/>
              <a:t>Climate and Culture</a:t>
            </a:r>
            <a:endParaRPr sz="2900"/>
          </a:p>
          <a:p>
            <a:pPr marL="457200" lvl="0" indent="-412750" algn="l" rtl="0">
              <a:spcBef>
                <a:spcPts val="0"/>
              </a:spcBef>
              <a:spcAft>
                <a:spcPts val="0"/>
              </a:spcAft>
              <a:buSzPts val="2900"/>
              <a:buChar char="●"/>
            </a:pPr>
            <a:r>
              <a:rPr lang="en" sz="2900"/>
              <a:t>Mental Health Awareness</a:t>
            </a:r>
            <a:endParaRPr sz="2900"/>
          </a:p>
          <a:p>
            <a:pPr marL="457200" lvl="0" indent="-412750" algn="l" rtl="0">
              <a:spcBef>
                <a:spcPts val="0"/>
              </a:spcBef>
              <a:spcAft>
                <a:spcPts val="0"/>
              </a:spcAft>
              <a:buSzPts val="2900"/>
              <a:buChar char="●"/>
            </a:pPr>
            <a:r>
              <a:rPr lang="en" sz="2900"/>
              <a:t>Student Advocacy</a:t>
            </a:r>
            <a:endParaRPr sz="2900"/>
          </a:p>
          <a:p>
            <a:pPr marL="457200" lvl="0" indent="-412750" algn="l" rtl="0">
              <a:spcBef>
                <a:spcPts val="0"/>
              </a:spcBef>
              <a:spcAft>
                <a:spcPts val="0"/>
              </a:spcAft>
              <a:buSzPts val="2900"/>
              <a:buChar char="●"/>
            </a:pPr>
            <a:r>
              <a:rPr lang="en" sz="2900"/>
              <a:t>Relationships &amp; Belongingness</a:t>
            </a:r>
            <a:endParaRPr sz="2900"/>
          </a:p>
          <a:p>
            <a:pPr marL="457200" lvl="0" indent="-412750" algn="l" rtl="0">
              <a:spcBef>
                <a:spcPts val="0"/>
              </a:spcBef>
              <a:spcAft>
                <a:spcPts val="0"/>
              </a:spcAft>
              <a:buSzPts val="2900"/>
              <a:buChar char="●"/>
            </a:pPr>
            <a:r>
              <a:rPr lang="en" sz="2900"/>
              <a:t>Crisis Plan and Response</a:t>
            </a:r>
            <a:endParaRPr sz="2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a:blip r:embed="rId3">
            <a:alphaModFix/>
          </a:blip>
          <a:stretch>
            <a:fillRect/>
          </a:stretch>
        </p:blipFill>
        <p:spPr>
          <a:xfrm>
            <a:off x="2857675" y="152400"/>
            <a:ext cx="3428649" cy="48386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Who is At Risk</a:t>
            </a:r>
            <a:endParaRPr/>
          </a:p>
        </p:txBody>
      </p:sp>
      <p:sp>
        <p:nvSpPr>
          <p:cNvPr id="202" name="Google Shape;202;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How are you tracking your at risk students?</a:t>
            </a:r>
            <a:endParaRPr sz="2900"/>
          </a:p>
          <a:p>
            <a:pPr marL="457200" lvl="0" indent="-412750" algn="l" rtl="0">
              <a:spcBef>
                <a:spcPts val="0"/>
              </a:spcBef>
              <a:spcAft>
                <a:spcPts val="0"/>
              </a:spcAft>
              <a:buSzPts val="2900"/>
              <a:buChar char="●"/>
            </a:pPr>
            <a:r>
              <a:rPr lang="en" sz="2900"/>
              <a:t>What data are you looking for? </a:t>
            </a:r>
            <a:endParaRPr sz="2900"/>
          </a:p>
          <a:p>
            <a:pPr marL="457200" lvl="0" indent="-412750" algn="l" rtl="0">
              <a:spcBef>
                <a:spcPts val="0"/>
              </a:spcBef>
              <a:spcAft>
                <a:spcPts val="0"/>
              </a:spcAft>
              <a:buSzPts val="2900"/>
              <a:buChar char="●"/>
            </a:pPr>
            <a:r>
              <a:rPr lang="en" sz="2900"/>
              <a:t>Are you looking consistently?</a:t>
            </a:r>
            <a:endParaRPr sz="2900"/>
          </a:p>
          <a:p>
            <a:pPr marL="457200" lvl="0" indent="-412750" algn="l" rtl="0">
              <a:spcBef>
                <a:spcPts val="0"/>
              </a:spcBef>
              <a:spcAft>
                <a:spcPts val="0"/>
              </a:spcAft>
              <a:buSzPts val="2900"/>
              <a:buChar char="●"/>
            </a:pPr>
            <a:r>
              <a:rPr lang="en" sz="2900"/>
              <a:t>What interventions are in place for At Risk students?</a:t>
            </a:r>
            <a:endParaRPr sz="2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Who is At Risk</a:t>
            </a:r>
            <a:endParaRPr/>
          </a:p>
        </p:txBody>
      </p:sp>
      <p:sp>
        <p:nvSpPr>
          <p:cNvPr id="208" name="Google Shape;208;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EL or SPED</a:t>
            </a:r>
            <a:endParaRPr sz="2900"/>
          </a:p>
          <a:p>
            <a:pPr marL="457200" lvl="0" indent="-412750" algn="l" rtl="0">
              <a:spcBef>
                <a:spcPts val="0"/>
              </a:spcBef>
              <a:spcAft>
                <a:spcPts val="0"/>
              </a:spcAft>
              <a:buSzPts val="2900"/>
              <a:buChar char="●"/>
            </a:pPr>
            <a:r>
              <a:rPr lang="en" sz="2900"/>
              <a:t>Free or Reduced Lunch</a:t>
            </a:r>
            <a:endParaRPr sz="2900"/>
          </a:p>
          <a:p>
            <a:pPr marL="457200" lvl="0" indent="-412750" algn="l" rtl="0">
              <a:spcBef>
                <a:spcPts val="0"/>
              </a:spcBef>
              <a:spcAft>
                <a:spcPts val="0"/>
              </a:spcAft>
              <a:buSzPts val="2900"/>
              <a:buChar char="●"/>
            </a:pPr>
            <a:r>
              <a:rPr lang="en" sz="2900"/>
              <a:t>Ineligible for 4 weeks or more</a:t>
            </a:r>
            <a:endParaRPr sz="2900"/>
          </a:p>
          <a:p>
            <a:pPr marL="457200" lvl="0" indent="-412750" algn="l" rtl="0">
              <a:spcBef>
                <a:spcPts val="0"/>
              </a:spcBef>
              <a:spcAft>
                <a:spcPts val="0"/>
              </a:spcAft>
              <a:buSzPts val="2900"/>
              <a:buChar char="●"/>
            </a:pPr>
            <a:r>
              <a:rPr lang="en" sz="2900"/>
              <a:t>Failed a class last semester</a:t>
            </a:r>
            <a:endParaRPr sz="2900"/>
          </a:p>
          <a:p>
            <a:pPr marL="457200" lvl="0" indent="-412750" algn="l" rtl="0">
              <a:spcBef>
                <a:spcPts val="0"/>
              </a:spcBef>
              <a:spcAft>
                <a:spcPts val="0"/>
              </a:spcAft>
              <a:buSzPts val="2900"/>
              <a:buChar char="●"/>
            </a:pPr>
            <a:r>
              <a:rPr lang="en" sz="2900"/>
              <a:t>5 days or more suspended</a:t>
            </a:r>
            <a:endParaRPr sz="2900"/>
          </a:p>
          <a:p>
            <a:pPr marL="457200" lvl="0" indent="-412750" algn="l" rtl="0">
              <a:spcBef>
                <a:spcPts val="0"/>
              </a:spcBef>
              <a:spcAft>
                <a:spcPts val="0"/>
              </a:spcAft>
              <a:buSzPts val="2900"/>
              <a:buChar char="●"/>
            </a:pPr>
            <a:r>
              <a:rPr lang="en" sz="2900"/>
              <a:t>Attendance lower than 92.5%</a:t>
            </a:r>
            <a:endParaRPr sz="2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 Who is At Risk</a:t>
            </a:r>
            <a:endParaRPr/>
          </a:p>
        </p:txBody>
      </p:sp>
      <p:sp>
        <p:nvSpPr>
          <p:cNvPr id="214" name="Google Shape;214;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3 is considered At Risk</a:t>
            </a:r>
            <a:endParaRPr sz="2900"/>
          </a:p>
          <a:p>
            <a:pPr marL="457200" lvl="0" indent="-412750" algn="l" rtl="0">
              <a:spcBef>
                <a:spcPts val="0"/>
              </a:spcBef>
              <a:spcAft>
                <a:spcPts val="0"/>
              </a:spcAft>
              <a:buSzPts val="2900"/>
              <a:buChar char="●"/>
            </a:pPr>
            <a:r>
              <a:rPr lang="en" sz="2900"/>
              <a:t>4 or more is considered Highly At Risk</a:t>
            </a:r>
            <a:endParaRPr sz="2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Interventions</a:t>
            </a:r>
            <a:endParaRPr/>
          </a:p>
        </p:txBody>
      </p:sp>
      <p:sp>
        <p:nvSpPr>
          <p:cNvPr id="220" name="Google Shape;220;p3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Char char="●"/>
            </a:pPr>
            <a:r>
              <a:rPr lang="en" sz="2500"/>
              <a:t>PBISWorld.com</a:t>
            </a:r>
            <a:endParaRPr sz="2500"/>
          </a:p>
          <a:p>
            <a:pPr marL="457200" lvl="0" indent="-387350" algn="l" rtl="0">
              <a:spcBef>
                <a:spcPts val="0"/>
              </a:spcBef>
              <a:spcAft>
                <a:spcPts val="0"/>
              </a:spcAft>
              <a:buSzPts val="2500"/>
              <a:buChar char="●"/>
            </a:pPr>
            <a:r>
              <a:rPr lang="en" sz="2500"/>
              <a:t>Check in/Check out</a:t>
            </a:r>
            <a:endParaRPr sz="2500"/>
          </a:p>
          <a:p>
            <a:pPr marL="457200" lvl="0" indent="-387350" algn="l" rtl="0">
              <a:spcBef>
                <a:spcPts val="0"/>
              </a:spcBef>
              <a:spcAft>
                <a:spcPts val="0"/>
              </a:spcAft>
              <a:buSzPts val="2500"/>
              <a:buChar char="●"/>
            </a:pPr>
            <a:r>
              <a:rPr lang="en" sz="2500"/>
              <a:t>Drag sheets</a:t>
            </a:r>
            <a:endParaRPr sz="2500"/>
          </a:p>
          <a:p>
            <a:pPr marL="457200" lvl="0" indent="-387350" algn="l" rtl="0">
              <a:spcBef>
                <a:spcPts val="0"/>
              </a:spcBef>
              <a:spcAft>
                <a:spcPts val="0"/>
              </a:spcAft>
              <a:buSzPts val="2500"/>
              <a:buChar char="●"/>
            </a:pPr>
            <a:r>
              <a:rPr lang="en" sz="2500"/>
              <a:t>Mentors</a:t>
            </a:r>
            <a:endParaRPr sz="2500"/>
          </a:p>
          <a:p>
            <a:pPr marL="457200" lvl="0" indent="-387350" algn="l" rtl="0">
              <a:spcBef>
                <a:spcPts val="0"/>
              </a:spcBef>
              <a:spcAft>
                <a:spcPts val="0"/>
              </a:spcAft>
              <a:buSzPts val="2500"/>
              <a:buChar char="●"/>
            </a:pPr>
            <a:r>
              <a:rPr lang="en" sz="2500"/>
              <a:t>Social/emotional small groups</a:t>
            </a:r>
            <a:endParaRPr sz="2500"/>
          </a:p>
          <a:p>
            <a:pPr marL="457200" lvl="0" indent="-387350" algn="l" rtl="0">
              <a:spcBef>
                <a:spcPts val="0"/>
              </a:spcBef>
              <a:spcAft>
                <a:spcPts val="0"/>
              </a:spcAft>
              <a:buSzPts val="2500"/>
              <a:buChar char="●"/>
            </a:pPr>
            <a:r>
              <a:rPr lang="en" sz="2500"/>
              <a:t>Social skill building</a:t>
            </a:r>
            <a:endParaRPr sz="2500"/>
          </a:p>
          <a:p>
            <a:pPr marL="457200" lvl="0" indent="-387350" algn="l" rtl="0">
              <a:spcBef>
                <a:spcPts val="0"/>
              </a:spcBef>
              <a:spcAft>
                <a:spcPts val="0"/>
              </a:spcAft>
              <a:buSzPts val="2500"/>
              <a:buChar char="●"/>
            </a:pPr>
            <a:r>
              <a:rPr lang="en" sz="2500"/>
              <a:t>Etc.</a:t>
            </a:r>
            <a:endParaRPr sz="2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Interventions</a:t>
            </a:r>
            <a:endParaRPr/>
          </a:p>
        </p:txBody>
      </p:sp>
      <p:sp>
        <p:nvSpPr>
          <p:cNvPr id="226" name="Google Shape;226;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Counselors should not hesitate to call DHS or Police. </a:t>
            </a:r>
            <a:endParaRPr sz="4500"/>
          </a:p>
          <a:p>
            <a:pPr marL="0" lvl="0" indent="0" algn="ctr" rtl="0">
              <a:spcBef>
                <a:spcPts val="1600"/>
              </a:spcBef>
              <a:spcAft>
                <a:spcPts val="1600"/>
              </a:spcAft>
              <a:buNone/>
            </a:pPr>
            <a:r>
              <a:rPr lang="en" sz="4500"/>
              <a:t>1-800-522-3511</a:t>
            </a:r>
            <a:endParaRPr sz="4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Awareness</a:t>
            </a:r>
            <a:endParaRPr/>
          </a:p>
        </p:txBody>
      </p:sp>
      <p:sp>
        <p:nvSpPr>
          <p:cNvPr id="232" name="Google Shape;232;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Are you talking about it?</a:t>
            </a:r>
            <a:endParaRPr sz="2900"/>
          </a:p>
          <a:p>
            <a:pPr marL="457200" lvl="0" indent="-412750" algn="l" rtl="0">
              <a:spcBef>
                <a:spcPts val="0"/>
              </a:spcBef>
              <a:spcAft>
                <a:spcPts val="0"/>
              </a:spcAft>
              <a:buSzPts val="2900"/>
              <a:buChar char="●"/>
            </a:pPr>
            <a:r>
              <a:rPr lang="en" sz="2900"/>
              <a:t>Guidance lessons</a:t>
            </a:r>
            <a:endParaRPr sz="2900"/>
          </a:p>
          <a:p>
            <a:pPr marL="457200" lvl="0" indent="-412750" algn="l" rtl="0">
              <a:spcBef>
                <a:spcPts val="0"/>
              </a:spcBef>
              <a:spcAft>
                <a:spcPts val="0"/>
              </a:spcAft>
              <a:buSzPts val="2900"/>
              <a:buChar char="●"/>
            </a:pPr>
            <a:r>
              <a:rPr lang="en" sz="2900"/>
              <a:t>Suicide prevention</a:t>
            </a:r>
            <a:endParaRPr sz="2900"/>
          </a:p>
          <a:p>
            <a:pPr marL="457200" lvl="0" indent="-412750" algn="l" rtl="0">
              <a:spcBef>
                <a:spcPts val="0"/>
              </a:spcBef>
              <a:spcAft>
                <a:spcPts val="0"/>
              </a:spcAft>
              <a:buSzPts val="2900"/>
              <a:buChar char="●"/>
            </a:pPr>
            <a:r>
              <a:rPr lang="en" sz="2900"/>
              <a:t>Training the adults</a:t>
            </a:r>
            <a:endParaRPr sz="2900"/>
          </a:p>
          <a:p>
            <a:pPr marL="457200" lvl="0" indent="-412750" algn="l" rtl="0">
              <a:spcBef>
                <a:spcPts val="0"/>
              </a:spcBef>
              <a:spcAft>
                <a:spcPts val="0"/>
              </a:spcAft>
              <a:buSzPts val="2900"/>
              <a:buChar char="●"/>
            </a:pPr>
            <a:r>
              <a:rPr lang="en" sz="2900"/>
              <a:t>Awareness weeks/months</a:t>
            </a:r>
            <a:endParaRPr sz="2900"/>
          </a:p>
          <a:p>
            <a:pPr marL="457200" lvl="0" indent="-412750" algn="l" rtl="0">
              <a:spcBef>
                <a:spcPts val="0"/>
              </a:spcBef>
              <a:spcAft>
                <a:spcPts val="0"/>
              </a:spcAft>
              <a:buSzPts val="2900"/>
              <a:buChar char="●"/>
            </a:pPr>
            <a:r>
              <a:rPr lang="en" sz="2900"/>
              <a:t>Clubs/activities</a:t>
            </a:r>
            <a:endParaRPr sz="2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Awareness</a:t>
            </a:r>
            <a:endParaRPr/>
          </a:p>
        </p:txBody>
      </p:sp>
      <p:sp>
        <p:nvSpPr>
          <p:cNvPr id="238" name="Google Shape;238;p3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Check ins with students</a:t>
            </a:r>
            <a:endParaRPr sz="2900"/>
          </a:p>
          <a:p>
            <a:pPr marL="457200" lvl="0" indent="-412750" algn="l" rtl="0">
              <a:spcBef>
                <a:spcPts val="0"/>
              </a:spcBef>
              <a:spcAft>
                <a:spcPts val="0"/>
              </a:spcAft>
              <a:buSzPts val="2900"/>
              <a:buChar char="●"/>
            </a:pPr>
            <a:r>
              <a:rPr lang="en" sz="2900"/>
              <a:t>Emergency Notifications</a:t>
            </a:r>
            <a:endParaRPr sz="2900"/>
          </a:p>
          <a:p>
            <a:pPr marL="457200" lvl="0" indent="-412750" algn="l" rtl="0">
              <a:spcBef>
                <a:spcPts val="0"/>
              </a:spcBef>
              <a:spcAft>
                <a:spcPts val="0"/>
              </a:spcAft>
              <a:buSzPts val="2900"/>
              <a:buChar char="●"/>
            </a:pPr>
            <a:r>
              <a:rPr lang="en" sz="2900"/>
              <a:t>Contacting parents/guardians</a:t>
            </a:r>
            <a:endParaRPr sz="2900"/>
          </a:p>
          <a:p>
            <a:pPr marL="457200" lvl="0" indent="-412750" algn="l" rtl="0">
              <a:spcBef>
                <a:spcPts val="0"/>
              </a:spcBef>
              <a:spcAft>
                <a:spcPts val="0"/>
              </a:spcAft>
              <a:buSzPts val="2900"/>
              <a:buChar char="●"/>
            </a:pPr>
            <a:r>
              <a:rPr lang="en" sz="2900"/>
              <a:t>Working with SROs/Police</a:t>
            </a:r>
            <a:endParaRPr sz="2900"/>
          </a:p>
          <a:p>
            <a:pPr marL="457200" lvl="0" indent="-412750" algn="l" rtl="0">
              <a:spcBef>
                <a:spcPts val="0"/>
              </a:spcBef>
              <a:spcAft>
                <a:spcPts val="0"/>
              </a:spcAft>
              <a:buSzPts val="2900"/>
              <a:buChar char="●"/>
            </a:pPr>
            <a:r>
              <a:rPr lang="en" sz="2900"/>
              <a:t>504s and IEPs</a:t>
            </a:r>
            <a:endParaRPr sz="2900"/>
          </a:p>
          <a:p>
            <a:pPr marL="457200" lvl="0" indent="-412750" algn="l" rtl="0">
              <a:spcBef>
                <a:spcPts val="0"/>
              </a:spcBef>
              <a:spcAft>
                <a:spcPts val="0"/>
              </a:spcAft>
              <a:buSzPts val="2900"/>
              <a:buChar char="●"/>
            </a:pPr>
            <a:r>
              <a:rPr lang="en" sz="2900"/>
              <a:t>Re-Entry Meetings</a:t>
            </a:r>
            <a:endParaRPr sz="29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 Advocacy</a:t>
            </a:r>
            <a:endParaRPr/>
          </a:p>
        </p:txBody>
      </p:sp>
      <p:sp>
        <p:nvSpPr>
          <p:cNvPr id="244" name="Google Shape;244;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When a student needs something - even if it is in-patient treatment - don’t be afraid to fight for it</a:t>
            </a:r>
            <a:endParaRPr sz="2900"/>
          </a:p>
          <a:p>
            <a:pPr marL="457200" lvl="0" indent="-412750" algn="l" rtl="0">
              <a:spcBef>
                <a:spcPts val="0"/>
              </a:spcBef>
              <a:spcAft>
                <a:spcPts val="0"/>
              </a:spcAft>
              <a:buSzPts val="2900"/>
              <a:buChar char="●"/>
            </a:pPr>
            <a:r>
              <a:rPr lang="en" sz="2900"/>
              <a:t>Working with teachers/other staff members to do what’s best for each child</a:t>
            </a:r>
            <a:endParaRPr sz="2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&amp; Culture</a:t>
            </a:r>
            <a:endParaRPr/>
          </a:p>
        </p:txBody>
      </p:sp>
      <p:sp>
        <p:nvSpPr>
          <p:cNvPr id="250" name="Google Shape;250;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What system is in place in your school to address Climate &amp; Culture?</a:t>
            </a:r>
            <a:endParaRPr sz="2900"/>
          </a:p>
          <a:p>
            <a:pPr marL="457200" lvl="0" indent="-412750" algn="l" rtl="0">
              <a:spcBef>
                <a:spcPts val="0"/>
              </a:spcBef>
              <a:spcAft>
                <a:spcPts val="0"/>
              </a:spcAft>
              <a:buSzPts val="2900"/>
              <a:buChar char="●"/>
            </a:pPr>
            <a:r>
              <a:rPr lang="en" sz="2900"/>
              <a:t>Is there a focus at your school?</a:t>
            </a:r>
            <a:endParaRPr sz="2900"/>
          </a:p>
          <a:p>
            <a:pPr marL="457200" lvl="0" indent="-412750" algn="l" rtl="0">
              <a:spcBef>
                <a:spcPts val="0"/>
              </a:spcBef>
              <a:spcAft>
                <a:spcPts val="0"/>
              </a:spcAft>
              <a:buSzPts val="2900"/>
              <a:buChar char="●"/>
            </a:pPr>
            <a:r>
              <a:rPr lang="en" sz="2900"/>
              <a:t>Counselors should be champions of climate &amp; culture</a:t>
            </a:r>
            <a:endParaRPr sz="29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Climate &amp; Culture</a:t>
            </a:r>
            <a:endParaRPr/>
          </a:p>
        </p:txBody>
      </p:sp>
      <p:sp>
        <p:nvSpPr>
          <p:cNvPr id="256" name="Google Shape;256;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School-wide practices</a:t>
            </a:r>
            <a:endParaRPr sz="2900"/>
          </a:p>
          <a:p>
            <a:pPr marL="457200" lvl="0" indent="-412750" algn="l" rtl="0">
              <a:spcBef>
                <a:spcPts val="0"/>
              </a:spcBef>
              <a:spcAft>
                <a:spcPts val="0"/>
              </a:spcAft>
              <a:buSzPts val="2900"/>
              <a:buChar char="●"/>
            </a:pPr>
            <a:r>
              <a:rPr lang="en" sz="2900"/>
              <a:t>Rewards vs. Punishment</a:t>
            </a:r>
            <a:endParaRPr sz="2900"/>
          </a:p>
          <a:p>
            <a:pPr marL="457200" lvl="0" indent="-412750" algn="l" rtl="0">
              <a:spcBef>
                <a:spcPts val="0"/>
              </a:spcBef>
              <a:spcAft>
                <a:spcPts val="0"/>
              </a:spcAft>
              <a:buSzPts val="2900"/>
              <a:buChar char="●"/>
            </a:pPr>
            <a:r>
              <a:rPr lang="en" sz="2900"/>
              <a:t>Restorative practices</a:t>
            </a:r>
            <a:endParaRPr sz="2900"/>
          </a:p>
          <a:p>
            <a:pPr marL="457200" lvl="0" indent="-412750" algn="l" rtl="0">
              <a:spcBef>
                <a:spcPts val="0"/>
              </a:spcBef>
              <a:spcAft>
                <a:spcPts val="0"/>
              </a:spcAft>
              <a:buSzPts val="2900"/>
              <a:buChar char="●"/>
            </a:pPr>
            <a:r>
              <a:rPr lang="en" sz="2900"/>
              <a:t>Etc.</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5">
            <a:hlinkClick r:id="rId3"/>
          </p:cNvPr>
          <p:cNvPicPr preferRelativeResize="0"/>
          <p:nvPr/>
        </p:nvPicPr>
        <p:blipFill>
          <a:blip r:embed="rId4">
            <a:alphaModFix/>
          </a:blip>
          <a:stretch>
            <a:fillRect/>
          </a:stretch>
        </p:blipFill>
        <p:spPr>
          <a:xfrm>
            <a:off x="966788" y="504825"/>
            <a:ext cx="7210425" cy="4133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Relationships &amp; Belongingness</a:t>
            </a:r>
            <a:endParaRPr/>
          </a:p>
        </p:txBody>
      </p:sp>
      <p:sp>
        <p:nvSpPr>
          <p:cNvPr id="262" name="Google Shape;262;p4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Students need to feel as if they belong for us all to stay safe</a:t>
            </a:r>
            <a:endParaRPr sz="2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Study</a:t>
            </a:r>
            <a:endParaRPr/>
          </a:p>
        </p:txBody>
      </p:sp>
      <p:sp>
        <p:nvSpPr>
          <p:cNvPr id="268" name="Google Shape;268;p4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000000"/>
                </a:solidFill>
                <a:highlight>
                  <a:srgbClr val="FFFFFF"/>
                </a:highlight>
              </a:rPr>
              <a:t>“This study examined the relationship of students' </a:t>
            </a:r>
            <a:r>
              <a:rPr lang="en" sz="2500">
                <a:solidFill>
                  <a:srgbClr val="000000"/>
                </a:solidFill>
                <a:highlight>
                  <a:srgbClr val="FFFF00"/>
                </a:highlight>
              </a:rPr>
              <a:t>perceptions of school safety and school avoidance related to feeling unsafe</a:t>
            </a:r>
            <a:r>
              <a:rPr lang="en" sz="2500">
                <a:solidFill>
                  <a:srgbClr val="000000"/>
                </a:solidFill>
                <a:highlight>
                  <a:srgbClr val="FFFFFF"/>
                </a:highlight>
              </a:rPr>
              <a:t> with predictor variables: bullying victimization, student/teacher/parent/administration relations, rule clarity and consistency, school physical environment (negative and positive), and student's belongingness.”</a:t>
            </a:r>
            <a:endParaRPr sz="2500"/>
          </a:p>
        </p:txBody>
      </p:sp>
      <p:sp>
        <p:nvSpPr>
          <p:cNvPr id="269" name="Google Shape;269;p43"/>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u="sng">
                <a:solidFill>
                  <a:srgbClr val="660066"/>
                </a:solidFill>
                <a:highlight>
                  <a:srgbClr val="FFFFFF"/>
                </a:highlight>
                <a:hlinkClick r:id="rId3"/>
              </a:rPr>
              <a:t>J Sch Nurs.</a:t>
            </a:r>
            <a:r>
              <a:rPr lang="en" sz="1050" i="1">
                <a:highlight>
                  <a:srgbClr val="FFFFFF"/>
                </a:highlight>
              </a:rPr>
              <a:t> 2018 Aug;34(4):319-330. doi: 10.1177/1059840518761792. Epub 2018 Mar 14.</a:t>
            </a:r>
            <a:endParaRPr sz="1600"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Study</a:t>
            </a:r>
            <a:endParaRPr/>
          </a:p>
        </p:txBody>
      </p:sp>
      <p:sp>
        <p:nvSpPr>
          <p:cNvPr id="275" name="Google Shape;275;p4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000000"/>
                </a:solidFill>
                <a:highlight>
                  <a:srgbClr val="FFFFFF"/>
                </a:highlight>
              </a:rPr>
              <a:t>“In a public high school sample ( n = 585), 24.7% of students felt unsafe and 14.4% avoided school due to feeling unsafe during the past month. Being female and experiencing bullying was associated with feeling unsafe. However, after accounting for demographics and bullying victimization, perceptions of safety increased when students reported positive student and teacher relations, consistent rules, a clean school that is also crowded/noisy, </a:t>
            </a:r>
            <a:r>
              <a:rPr lang="en" sz="2200">
                <a:solidFill>
                  <a:srgbClr val="000000"/>
                </a:solidFill>
                <a:highlight>
                  <a:srgbClr val="FFFF00"/>
                </a:highlight>
              </a:rPr>
              <a:t>and a sense of school belonging</a:t>
            </a:r>
            <a:r>
              <a:rPr lang="en" sz="2200">
                <a:solidFill>
                  <a:srgbClr val="000000"/>
                </a:solidFill>
                <a:highlight>
                  <a:srgbClr val="FFFFFF"/>
                </a:highlight>
              </a:rPr>
              <a:t>.”</a:t>
            </a:r>
            <a:endParaRPr sz="2200"/>
          </a:p>
        </p:txBody>
      </p:sp>
      <p:sp>
        <p:nvSpPr>
          <p:cNvPr id="276" name="Google Shape;276;p44"/>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u="sng">
                <a:solidFill>
                  <a:srgbClr val="660066"/>
                </a:solidFill>
                <a:highlight>
                  <a:srgbClr val="FFFFFF"/>
                </a:highlight>
                <a:hlinkClick r:id="rId3"/>
              </a:rPr>
              <a:t>J Sch Nurs.</a:t>
            </a:r>
            <a:r>
              <a:rPr lang="en" sz="1050" i="1">
                <a:highlight>
                  <a:srgbClr val="FFFFFF"/>
                </a:highlight>
              </a:rPr>
              <a:t> 2018 Aug;34(4):319-330. doi: 10.1177/1059840518761792. Epub 2018 Mar 14.</a:t>
            </a:r>
            <a:endParaRPr sz="1600" i="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Study</a:t>
            </a:r>
            <a:endParaRPr/>
          </a:p>
        </p:txBody>
      </p:sp>
      <p:sp>
        <p:nvSpPr>
          <p:cNvPr id="282" name="Google Shape;282;p4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500">
                <a:solidFill>
                  <a:srgbClr val="000000"/>
                </a:solidFill>
                <a:highlight>
                  <a:srgbClr val="FFFFFF"/>
                </a:highlight>
              </a:rPr>
              <a:t>“</a:t>
            </a:r>
            <a:r>
              <a:rPr lang="en" sz="2500">
                <a:solidFill>
                  <a:srgbClr val="000000"/>
                </a:solidFill>
                <a:highlight>
                  <a:srgbClr val="FFFF00"/>
                </a:highlight>
              </a:rPr>
              <a:t>Avoiding school because of safety concerns was related to decreased school belonging</a:t>
            </a:r>
            <a:r>
              <a:rPr lang="en" sz="2500">
                <a:solidFill>
                  <a:srgbClr val="000000"/>
                </a:solidFill>
                <a:highlight>
                  <a:srgbClr val="FFFFFF"/>
                </a:highlight>
              </a:rPr>
              <a:t> and teacher/student relationships, but not bullying. Focusing on enhancing the school climate/environment, </a:t>
            </a:r>
            <a:r>
              <a:rPr lang="en" sz="2500">
                <a:solidFill>
                  <a:srgbClr val="000000"/>
                </a:solidFill>
                <a:highlight>
                  <a:srgbClr val="FFFF00"/>
                </a:highlight>
              </a:rPr>
              <a:t>facilitating student belongingness</a:t>
            </a:r>
            <a:r>
              <a:rPr lang="en" sz="2500">
                <a:solidFill>
                  <a:srgbClr val="000000"/>
                </a:solidFill>
                <a:highlight>
                  <a:srgbClr val="FFFFFF"/>
                </a:highlight>
              </a:rPr>
              <a:t>, and reducing bullying are ways school(s) … can help promote safer schools.”</a:t>
            </a:r>
            <a:endParaRPr sz="2500"/>
          </a:p>
        </p:txBody>
      </p:sp>
      <p:sp>
        <p:nvSpPr>
          <p:cNvPr id="283" name="Google Shape;283;p45"/>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u="sng">
                <a:solidFill>
                  <a:srgbClr val="660066"/>
                </a:solidFill>
                <a:highlight>
                  <a:srgbClr val="FFFFFF"/>
                </a:highlight>
                <a:hlinkClick r:id="rId3"/>
              </a:rPr>
              <a:t>J Sch Nurs.</a:t>
            </a:r>
            <a:r>
              <a:rPr lang="en" sz="1050" i="1">
                <a:highlight>
                  <a:srgbClr val="FFFFFF"/>
                </a:highlight>
              </a:rPr>
              <a:t> 2018 Aug;34(4):319-330. doi: 10.1177/1059840518761792. Epub 2018 Mar 14.</a:t>
            </a:r>
            <a:endParaRPr sz="1600"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6">
            <a:hlinkClick r:id="rId3"/>
          </p:cNvPr>
          <p:cNvPicPr preferRelativeResize="0"/>
          <p:nvPr/>
        </p:nvPicPr>
        <p:blipFill>
          <a:blip r:embed="rId4">
            <a:alphaModFix/>
          </a:blip>
          <a:stretch>
            <a:fillRect/>
          </a:stretch>
        </p:blipFill>
        <p:spPr>
          <a:xfrm>
            <a:off x="1023938" y="528638"/>
            <a:ext cx="7096125" cy="4086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Relationships &amp; Belongingness</a:t>
            </a:r>
            <a:endParaRPr/>
          </a:p>
        </p:txBody>
      </p:sp>
      <p:sp>
        <p:nvSpPr>
          <p:cNvPr id="294" name="Google Shape;294;p4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Sports</a:t>
            </a:r>
            <a:endParaRPr sz="2900"/>
          </a:p>
          <a:p>
            <a:pPr marL="457200" lvl="0" indent="-412750" algn="l" rtl="0">
              <a:spcBef>
                <a:spcPts val="0"/>
              </a:spcBef>
              <a:spcAft>
                <a:spcPts val="0"/>
              </a:spcAft>
              <a:buSzPts val="2900"/>
              <a:buChar char="●"/>
            </a:pPr>
            <a:r>
              <a:rPr lang="en" sz="2900"/>
              <a:t>Clubs</a:t>
            </a:r>
            <a:endParaRPr sz="2900"/>
          </a:p>
          <a:p>
            <a:pPr marL="457200" lvl="0" indent="-412750" algn="l" rtl="0">
              <a:spcBef>
                <a:spcPts val="0"/>
              </a:spcBef>
              <a:spcAft>
                <a:spcPts val="0"/>
              </a:spcAft>
              <a:buSzPts val="2900"/>
              <a:buChar char="●"/>
            </a:pPr>
            <a:r>
              <a:rPr lang="en" sz="2900"/>
              <a:t>Fine Arts</a:t>
            </a: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Relationships &amp; Belongingness</a:t>
            </a:r>
            <a:endParaRPr/>
          </a:p>
        </p:txBody>
      </p:sp>
      <p:sp>
        <p:nvSpPr>
          <p:cNvPr id="300" name="Google Shape;300;p4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Knowing your students</a:t>
            </a:r>
            <a:endParaRPr sz="2900"/>
          </a:p>
          <a:p>
            <a:pPr marL="914400" lvl="1" indent="-412750" algn="l" rtl="0">
              <a:spcBef>
                <a:spcPts val="0"/>
              </a:spcBef>
              <a:spcAft>
                <a:spcPts val="0"/>
              </a:spcAft>
              <a:buSzPts val="2900"/>
              <a:buChar char="○"/>
            </a:pPr>
            <a:r>
              <a:rPr lang="en" sz="2900"/>
              <a:t>Call them by their names</a:t>
            </a:r>
            <a:endParaRPr sz="2900"/>
          </a:p>
          <a:p>
            <a:pPr marL="914400" lvl="1" indent="-412750" algn="l" rtl="0">
              <a:spcBef>
                <a:spcPts val="0"/>
              </a:spcBef>
              <a:spcAft>
                <a:spcPts val="0"/>
              </a:spcAft>
              <a:buSzPts val="2900"/>
              <a:buChar char="○"/>
            </a:pPr>
            <a:r>
              <a:rPr lang="en" sz="2900"/>
              <a:t>Know something about their lives</a:t>
            </a:r>
            <a:endParaRPr sz="2900"/>
          </a:p>
          <a:p>
            <a:pPr marL="914400" lvl="1" indent="-412750" algn="l" rtl="0">
              <a:spcBef>
                <a:spcPts val="0"/>
              </a:spcBef>
              <a:spcAft>
                <a:spcPts val="0"/>
              </a:spcAft>
              <a:buSzPts val="2900"/>
              <a:buChar char="○"/>
            </a:pPr>
            <a:r>
              <a:rPr lang="en" sz="2900"/>
              <a:t>Know their families</a:t>
            </a:r>
            <a:endParaRPr sz="2900"/>
          </a:p>
          <a:p>
            <a:pPr marL="914400" lvl="1" indent="-412750" algn="l" rtl="0">
              <a:spcBef>
                <a:spcPts val="0"/>
              </a:spcBef>
              <a:spcAft>
                <a:spcPts val="0"/>
              </a:spcAft>
              <a:buSzPts val="2900"/>
              <a:buChar char="○"/>
            </a:pPr>
            <a:r>
              <a:rPr lang="en" sz="2900"/>
              <a:t>Counsel them!</a:t>
            </a:r>
            <a:endParaRPr sz="2900"/>
          </a:p>
          <a:p>
            <a:pPr marL="457200" lvl="0" indent="-412750" algn="l" rtl="0">
              <a:spcBef>
                <a:spcPts val="0"/>
              </a:spcBef>
              <a:spcAft>
                <a:spcPts val="0"/>
              </a:spcAft>
              <a:buSzPts val="2900"/>
              <a:buChar char="●"/>
            </a:pPr>
            <a:r>
              <a:rPr lang="en" sz="2900"/>
              <a:t>Understanding the impact of trauma</a:t>
            </a:r>
            <a:endParaRPr sz="2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4000">
                <a:solidFill>
                  <a:srgbClr val="FFFFFF"/>
                </a:solidFill>
              </a:rPr>
              <a:t>We shouldn’t be asking, “What’s wrong with you?” We should be asking, “What happened to you?”</a:t>
            </a:r>
            <a:endParaRPr sz="59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Crisis Plan and Response</a:t>
            </a:r>
            <a:endParaRPr/>
          </a:p>
        </p:txBody>
      </p:sp>
      <p:sp>
        <p:nvSpPr>
          <p:cNvPr id="311" name="Google Shape;311;p5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Strive for excellence in crisis response.</a:t>
            </a:r>
            <a:endParaRPr sz="2900"/>
          </a:p>
          <a:p>
            <a:pPr marL="457200" lvl="0" indent="-412750" algn="l" rtl="0">
              <a:spcBef>
                <a:spcPts val="0"/>
              </a:spcBef>
              <a:spcAft>
                <a:spcPts val="0"/>
              </a:spcAft>
              <a:buSzPts val="2900"/>
              <a:buChar char="●"/>
            </a:pPr>
            <a:r>
              <a:rPr lang="en" sz="2900"/>
              <a:t>This means you must plan ahead.</a:t>
            </a:r>
            <a:endParaRPr sz="29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Crisis Plan and Response</a:t>
            </a:r>
            <a:endParaRPr/>
          </a:p>
        </p:txBody>
      </p:sp>
      <p:sp>
        <p:nvSpPr>
          <p:cNvPr id="317" name="Google Shape;317;p5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Do you have a crisis plan?</a:t>
            </a:r>
            <a:endParaRPr sz="2900"/>
          </a:p>
          <a:p>
            <a:pPr marL="457200" lvl="0" indent="-412750" algn="l" rtl="0">
              <a:spcBef>
                <a:spcPts val="0"/>
              </a:spcBef>
              <a:spcAft>
                <a:spcPts val="0"/>
              </a:spcAft>
              <a:buSzPts val="2900"/>
              <a:buChar char="●"/>
            </a:pPr>
            <a:r>
              <a:rPr lang="en" sz="2900"/>
              <a:t>If so, do you know your role?</a:t>
            </a:r>
            <a:endParaRPr sz="2900"/>
          </a:p>
          <a:p>
            <a:pPr marL="457200" lvl="0" indent="-412750" algn="l" rtl="0">
              <a:spcBef>
                <a:spcPts val="0"/>
              </a:spcBef>
              <a:spcAft>
                <a:spcPts val="0"/>
              </a:spcAft>
              <a:buSzPts val="2900"/>
              <a:buChar char="●"/>
            </a:pPr>
            <a:r>
              <a:rPr lang="en" sz="2900"/>
              <a:t>Have you ever practiced? Had a table top? </a:t>
            </a:r>
            <a:endParaRPr sz="2900"/>
          </a:p>
          <a:p>
            <a:pPr marL="457200" lvl="0" indent="-412750" algn="l" rtl="0">
              <a:spcBef>
                <a:spcPts val="0"/>
              </a:spcBef>
              <a:spcAft>
                <a:spcPts val="0"/>
              </a:spcAft>
              <a:buSzPts val="2900"/>
              <a:buChar char="●"/>
            </a:pPr>
            <a:r>
              <a:rPr lang="en" sz="2900"/>
              <a:t>There’s no cookie cutter plan. Every school is different.</a:t>
            </a:r>
            <a:endParaRPr sz="2900"/>
          </a:p>
          <a:p>
            <a:pPr marL="457200" lvl="0" indent="-412750" algn="l" rtl="0">
              <a:spcBef>
                <a:spcPts val="0"/>
              </a:spcBef>
              <a:spcAft>
                <a:spcPts val="0"/>
              </a:spcAft>
              <a:buSzPts val="2900"/>
              <a:buChar char="●"/>
            </a:pPr>
            <a:r>
              <a:rPr lang="en" sz="2900"/>
              <a:t>Serve on your school’s crisis team.</a:t>
            </a:r>
            <a:endParaRPr sz="2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we today?	</a:t>
            </a:r>
            <a:endParaRPr/>
          </a:p>
        </p:txBody>
      </p:sp>
      <p:sp>
        <p:nvSpPr>
          <p:cNvPr id="102" name="Google Shape;102;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Violence</a:t>
            </a:r>
            <a:endParaRPr sz="2400"/>
          </a:p>
          <a:p>
            <a:pPr marL="457200" lvl="0" indent="-381000" algn="l" rtl="0">
              <a:spcBef>
                <a:spcPts val="0"/>
              </a:spcBef>
              <a:spcAft>
                <a:spcPts val="0"/>
              </a:spcAft>
              <a:buSzPts val="2400"/>
              <a:buChar char="●"/>
            </a:pPr>
            <a:r>
              <a:rPr lang="en" sz="2400"/>
              <a:t>School Shootings</a:t>
            </a:r>
            <a:endParaRPr sz="2400"/>
          </a:p>
          <a:p>
            <a:pPr marL="457200" lvl="0" indent="-381000" algn="l" rtl="0">
              <a:spcBef>
                <a:spcPts val="0"/>
              </a:spcBef>
              <a:spcAft>
                <a:spcPts val="0"/>
              </a:spcAft>
              <a:buSzPts val="2400"/>
              <a:buChar char="●"/>
            </a:pPr>
            <a:r>
              <a:rPr lang="en" sz="2400"/>
              <a:t>Sexual Assault/Rape</a:t>
            </a:r>
            <a:endParaRPr sz="2400"/>
          </a:p>
          <a:p>
            <a:pPr marL="457200" lvl="0" indent="-381000" algn="l" rtl="0">
              <a:spcBef>
                <a:spcPts val="0"/>
              </a:spcBef>
              <a:spcAft>
                <a:spcPts val="0"/>
              </a:spcAft>
              <a:buSzPts val="2400"/>
              <a:buChar char="●"/>
            </a:pPr>
            <a:r>
              <a:rPr lang="en" sz="2400"/>
              <a:t>Relationship Violence</a:t>
            </a:r>
            <a:endParaRPr sz="2400"/>
          </a:p>
          <a:p>
            <a:pPr marL="457200" lvl="0" indent="-381000" algn="l" rtl="0">
              <a:spcBef>
                <a:spcPts val="0"/>
              </a:spcBef>
              <a:spcAft>
                <a:spcPts val="0"/>
              </a:spcAft>
              <a:buSzPts val="2400"/>
              <a:buChar char="●"/>
            </a:pPr>
            <a:r>
              <a:rPr lang="en" sz="2400"/>
              <a:t>Other Personal Crimes</a:t>
            </a:r>
            <a:endParaRPr sz="2400"/>
          </a:p>
          <a:p>
            <a:pPr marL="457200" lvl="0" indent="-381000" algn="l" rtl="0">
              <a:spcBef>
                <a:spcPts val="0"/>
              </a:spcBef>
              <a:spcAft>
                <a:spcPts val="0"/>
              </a:spcAft>
              <a:buSzPts val="2400"/>
              <a:buChar char="●"/>
            </a:pPr>
            <a:r>
              <a:rPr lang="en" sz="2400"/>
              <a:t>Etc.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2"/>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If you see something, say something. Until someone listens.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Crisis Plan and Response</a:t>
            </a:r>
            <a:endParaRPr/>
          </a:p>
        </p:txBody>
      </p:sp>
      <p:pic>
        <p:nvPicPr>
          <p:cNvPr id="328" name="Google Shape;328;p53"/>
          <p:cNvPicPr preferRelativeResize="0"/>
          <p:nvPr/>
        </p:nvPicPr>
        <p:blipFill>
          <a:blip r:embed="rId3">
            <a:alphaModFix/>
          </a:blip>
          <a:stretch>
            <a:fillRect/>
          </a:stretch>
        </p:blipFill>
        <p:spPr>
          <a:xfrm>
            <a:off x="2457450" y="1222975"/>
            <a:ext cx="4229100" cy="33528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A Counselor’s Role in School Safety</a:t>
            </a:r>
            <a:endParaRPr sz="4000"/>
          </a:p>
        </p:txBody>
      </p:sp>
      <p:sp>
        <p:nvSpPr>
          <p:cNvPr id="334" name="Google Shape;334;p54"/>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FFFFFF"/>
                </a:solidFill>
              </a:rPr>
              <a:t>Michelle Sutherlin</a:t>
            </a:r>
            <a:endParaRPr>
              <a:solidFill>
                <a:srgbClr val="FFFFFF"/>
              </a:solidFill>
            </a:endParaRPr>
          </a:p>
          <a:p>
            <a:pPr marL="0" lvl="0" indent="0" algn="r" rtl="0">
              <a:spcBef>
                <a:spcPts val="0"/>
              </a:spcBef>
              <a:spcAft>
                <a:spcPts val="0"/>
              </a:spcAft>
              <a:buNone/>
            </a:pPr>
            <a:r>
              <a:rPr lang="en" sz="1800" i="1" u="sng">
                <a:solidFill>
                  <a:srgbClr val="FFFFFF"/>
                </a:solidFill>
                <a:hlinkClick r:id="rId3"/>
              </a:rPr>
              <a:t>msutherlin@norman.k12.ok.us</a:t>
            </a:r>
            <a:endParaRPr sz="1800" i="1">
              <a:solidFill>
                <a:srgbClr val="FFFFFF"/>
              </a:solidFill>
            </a:endParaRPr>
          </a:p>
          <a:p>
            <a:pPr marL="0" lvl="0" indent="0" algn="r" rtl="0">
              <a:spcBef>
                <a:spcPts val="0"/>
              </a:spcBef>
              <a:spcAft>
                <a:spcPts val="0"/>
              </a:spcAft>
              <a:buNone/>
            </a:pPr>
            <a:r>
              <a:rPr lang="en" sz="1800" i="1">
                <a:solidFill>
                  <a:srgbClr val="FFFFFF"/>
                </a:solidFill>
              </a:rPr>
              <a:t>405-659-7078</a:t>
            </a:r>
            <a:endParaRPr sz="1800" i="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Is it worse now than it has ever been?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8">
            <a:hlinkClick r:id="rId3"/>
          </p:cNvPr>
          <p:cNvPicPr preferRelativeResize="0"/>
          <p:nvPr/>
        </p:nvPicPr>
        <p:blipFill>
          <a:blip r:embed="rId4">
            <a:alphaModFix/>
          </a:blip>
          <a:stretch>
            <a:fillRect/>
          </a:stretch>
        </p:blipFill>
        <p:spPr>
          <a:xfrm>
            <a:off x="819150" y="471488"/>
            <a:ext cx="7505700" cy="420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p:txBody>
      </p:sp>
      <p:sp>
        <p:nvSpPr>
          <p:cNvPr id="118" name="Google Shape;118;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55555"/>
              </a:buClr>
              <a:buSzPts val="1800"/>
              <a:buChar char="●"/>
            </a:pPr>
            <a:r>
              <a:rPr lang="en">
                <a:solidFill>
                  <a:srgbClr val="555555"/>
                </a:solidFill>
              </a:rPr>
              <a:t>In 2014, there were more than 850,000 nonfatal victimizations (including assaults, thefts and other incidents) among students ages 12 to 18 at schools across the United States.</a:t>
            </a:r>
            <a:br>
              <a:rPr lang="en">
                <a:solidFill>
                  <a:srgbClr val="555555"/>
                </a:solidFill>
              </a:rPr>
            </a:br>
            <a:endParaRPr>
              <a:solidFill>
                <a:srgbClr val="555555"/>
              </a:solidFill>
            </a:endParaRPr>
          </a:p>
          <a:p>
            <a:pPr marL="457200" lvl="0" indent="-342900" algn="l" rtl="0">
              <a:spcBef>
                <a:spcPts val="0"/>
              </a:spcBef>
              <a:spcAft>
                <a:spcPts val="0"/>
              </a:spcAft>
              <a:buClr>
                <a:srgbClr val="555555"/>
              </a:buClr>
              <a:buSzPts val="1800"/>
              <a:buChar char="●"/>
            </a:pPr>
            <a:r>
              <a:rPr lang="en">
                <a:solidFill>
                  <a:srgbClr val="555555"/>
                </a:solidFill>
              </a:rPr>
              <a:t>About 7 percent of U.S. high school students reported being threatened or injured with a weapon such as a gun or knife on school property in 2013.</a:t>
            </a:r>
            <a:br>
              <a:rPr lang="en">
                <a:solidFill>
                  <a:srgbClr val="555555"/>
                </a:solidFill>
              </a:rPr>
            </a:br>
            <a:endParaRPr>
              <a:solidFill>
                <a:srgbClr val="555555"/>
              </a:solidFill>
            </a:endParaRPr>
          </a:p>
          <a:p>
            <a:pPr marL="0" lvl="0" indent="0" algn="l" rtl="0">
              <a:spcBef>
                <a:spcPts val="0"/>
              </a:spcBef>
              <a:spcAft>
                <a:spcPts val="1600"/>
              </a:spcAft>
              <a:buNone/>
            </a:pPr>
            <a:endParaRPr/>
          </a:p>
        </p:txBody>
      </p:sp>
      <p:sp>
        <p:nvSpPr>
          <p:cNvPr id="119" name="Google Shape;119;p19"/>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a:highlight>
                  <a:srgbClr val="FFFFFF"/>
                </a:highlight>
              </a:rPr>
              <a:t>National Center for Educational Studies</a:t>
            </a:r>
            <a:endParaRPr sz="16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p:txBody>
      </p:sp>
      <p:sp>
        <p:nvSpPr>
          <p:cNvPr id="125" name="Google Shape;125;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55555"/>
              </a:buClr>
              <a:buSzPts val="1800"/>
              <a:buChar char="●"/>
            </a:pPr>
            <a:r>
              <a:rPr lang="en">
                <a:solidFill>
                  <a:srgbClr val="555555"/>
                </a:solidFill>
              </a:rPr>
              <a:t>In 2013, approximately 22 percent of U.S. students ages 12 to 18 reported being bullied at school during the school year. Females reported higher percentages of being made fun of, being called names or insulted, being the subject of rumors or being excluded from activities on purpose. A higher percentage of males reported being pushed, shoved or tripped at school.</a:t>
            </a:r>
            <a:br>
              <a:rPr lang="en">
                <a:solidFill>
                  <a:srgbClr val="555555"/>
                </a:solidFill>
              </a:rPr>
            </a:br>
            <a:endParaRPr>
              <a:solidFill>
                <a:srgbClr val="555555"/>
              </a:solidFill>
            </a:endParaRPr>
          </a:p>
          <a:p>
            <a:pPr marL="457200" lvl="0" indent="-342900" algn="l" rtl="0">
              <a:spcBef>
                <a:spcPts val="0"/>
              </a:spcBef>
              <a:spcAft>
                <a:spcPts val="0"/>
              </a:spcAft>
              <a:buClr>
                <a:srgbClr val="555555"/>
              </a:buClr>
              <a:buSzPts val="1800"/>
              <a:buChar char="●"/>
            </a:pPr>
            <a:r>
              <a:rPr lang="en">
                <a:solidFill>
                  <a:srgbClr val="555555"/>
                </a:solidFill>
              </a:rPr>
              <a:t>In 2013, about 8 percent of U.S. high school students reported being involved in a physical fight on school property during the past year.</a:t>
            </a:r>
            <a:endParaRPr>
              <a:solidFill>
                <a:srgbClr val="555555"/>
              </a:solidFill>
            </a:endParaRPr>
          </a:p>
          <a:p>
            <a:pPr marL="457200" lvl="0" indent="0" algn="l" rtl="0">
              <a:spcBef>
                <a:spcPts val="0"/>
              </a:spcBef>
              <a:spcAft>
                <a:spcPts val="1600"/>
              </a:spcAft>
              <a:buNone/>
            </a:pPr>
            <a:endParaRPr/>
          </a:p>
        </p:txBody>
      </p:sp>
      <p:sp>
        <p:nvSpPr>
          <p:cNvPr id="126" name="Google Shape;126;p20"/>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a:highlight>
                  <a:srgbClr val="FFFFFF"/>
                </a:highlight>
              </a:rPr>
              <a:t>National Center for Educational Studies</a:t>
            </a:r>
            <a:endParaRPr sz="16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p:txBody>
      </p:sp>
      <p:sp>
        <p:nvSpPr>
          <p:cNvPr id="132" name="Google Shape;132;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55555"/>
              </a:buClr>
              <a:buSzPts val="1800"/>
              <a:buChar char="●"/>
            </a:pPr>
            <a:r>
              <a:rPr lang="en">
                <a:solidFill>
                  <a:srgbClr val="555555"/>
                </a:solidFill>
              </a:rPr>
              <a:t>In 2013, approximately 7 percent of U.S. students ages 12 to 18 reported being cyberbullied during the school year. A higher overall percentage of female students reported being victims of cyberbullying.</a:t>
            </a:r>
            <a:endParaRPr>
              <a:solidFill>
                <a:srgbClr val="555555"/>
              </a:solidFill>
            </a:endParaRPr>
          </a:p>
          <a:p>
            <a:pPr marL="457200" lvl="0" indent="0" algn="l" rtl="0">
              <a:spcBef>
                <a:spcPts val="0"/>
              </a:spcBef>
              <a:spcAft>
                <a:spcPts val="0"/>
              </a:spcAft>
              <a:buNone/>
            </a:pPr>
            <a:endParaRPr>
              <a:solidFill>
                <a:srgbClr val="555555"/>
              </a:solidFill>
            </a:endParaRPr>
          </a:p>
          <a:p>
            <a:pPr marL="457200" lvl="0" indent="-342900" algn="l" rtl="0">
              <a:spcBef>
                <a:spcPts val="0"/>
              </a:spcBef>
              <a:spcAft>
                <a:spcPts val="0"/>
              </a:spcAft>
              <a:buClr>
                <a:srgbClr val="555555"/>
              </a:buClr>
              <a:buSzPts val="1800"/>
              <a:buChar char="●"/>
            </a:pPr>
            <a:r>
              <a:rPr lang="en">
                <a:solidFill>
                  <a:srgbClr val="555555"/>
                </a:solidFill>
              </a:rPr>
              <a:t>In the 2013-2014 school year, about 88 percent of U.S public schools had a written plan for response procedures in the event of a shooting; 70 percent of those schools with a plan had drilled students on the use of the plan.</a:t>
            </a:r>
            <a:endParaRPr>
              <a:solidFill>
                <a:srgbClr val="555555"/>
              </a:solidFill>
            </a:endParaRPr>
          </a:p>
          <a:p>
            <a:pPr marL="457200" lvl="0" indent="0" algn="l" rtl="0">
              <a:spcBef>
                <a:spcPts val="0"/>
              </a:spcBef>
              <a:spcAft>
                <a:spcPts val="1600"/>
              </a:spcAft>
              <a:buNone/>
            </a:pPr>
            <a:endParaRPr/>
          </a:p>
        </p:txBody>
      </p:sp>
      <p:sp>
        <p:nvSpPr>
          <p:cNvPr id="133" name="Google Shape;133;p21"/>
          <p:cNvSpPr txBox="1"/>
          <p:nvPr/>
        </p:nvSpPr>
        <p:spPr>
          <a:xfrm>
            <a:off x="494275" y="4584350"/>
            <a:ext cx="57768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i="1">
                <a:highlight>
                  <a:srgbClr val="FFFFFF"/>
                </a:highlight>
              </a:rPr>
              <a:t>National Center for Educational Studies</a:t>
            </a:r>
            <a:endParaRPr sz="1600" i="1"/>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1107</Words>
  <Application>Microsoft Office PowerPoint</Application>
  <PresentationFormat>On-screen Show (16:9)</PresentationFormat>
  <Paragraphs>143</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Roboto</vt:lpstr>
      <vt:lpstr>Geometric</vt:lpstr>
      <vt:lpstr>A Counselor’s Role in School Safety</vt:lpstr>
      <vt:lpstr>PowerPoint Presentation</vt:lpstr>
      <vt:lpstr>PowerPoint Presentation</vt:lpstr>
      <vt:lpstr>Where are we today? </vt:lpstr>
      <vt:lpstr>Is it worse now than it has ever been?</vt:lpstr>
      <vt:lpstr>PowerPoint Presentation</vt:lpstr>
      <vt:lpstr>Data</vt:lpstr>
      <vt:lpstr>Data</vt:lpstr>
      <vt:lpstr>Data</vt:lpstr>
      <vt:lpstr>Recent Survey</vt:lpstr>
      <vt:lpstr>Recent Survey</vt:lpstr>
      <vt:lpstr>Recent Survey</vt:lpstr>
      <vt:lpstr>Recent Survey</vt:lpstr>
      <vt:lpstr>What can we derive from our data?</vt:lpstr>
      <vt:lpstr>The Situation</vt:lpstr>
      <vt:lpstr>PowerPoint Presentation</vt:lpstr>
      <vt:lpstr>“Another $58 million in the Education Department’s budget request … would add more school counselors to support student with college and career planning, as well as hardships.”</vt:lpstr>
      <vt:lpstr>New Counselor Money</vt:lpstr>
      <vt:lpstr>A Counselor’s Role in School Safety</vt:lpstr>
      <vt:lpstr>Know Who is At Risk</vt:lpstr>
      <vt:lpstr>Know Who is At Risk</vt:lpstr>
      <vt:lpstr>Know Who is At Risk</vt:lpstr>
      <vt:lpstr>Interventions</vt:lpstr>
      <vt:lpstr>Interventions</vt:lpstr>
      <vt:lpstr>Mental Health Awareness</vt:lpstr>
      <vt:lpstr>Mental Health Awareness</vt:lpstr>
      <vt:lpstr>Student Advocacy</vt:lpstr>
      <vt:lpstr>Climate &amp; Culture</vt:lpstr>
      <vt:lpstr>Climate &amp; Culture</vt:lpstr>
      <vt:lpstr>Relationships &amp; Belongingness</vt:lpstr>
      <vt:lpstr>One Study</vt:lpstr>
      <vt:lpstr>One Study</vt:lpstr>
      <vt:lpstr>One Study</vt:lpstr>
      <vt:lpstr>PowerPoint Presentation</vt:lpstr>
      <vt:lpstr>Relationships &amp; Belongingness</vt:lpstr>
      <vt:lpstr>Relationships &amp; Belongingness</vt:lpstr>
      <vt:lpstr>We shouldn’t be asking, “What’s wrong with you?” We should be asking, “What happened to you?”</vt:lpstr>
      <vt:lpstr>Crisis Plan and Response</vt:lpstr>
      <vt:lpstr>Crisis Plan and Response</vt:lpstr>
      <vt:lpstr>If you see something, say something. Until someone listens.</vt:lpstr>
      <vt:lpstr>Crisis Plan and Response</vt:lpstr>
      <vt:lpstr>A Counselor’s Role in School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Counselor’s Role in School Safety</dc:title>
  <dc:creator>Kerr, Tara</dc:creator>
  <cp:lastModifiedBy>Kerr, Tara</cp:lastModifiedBy>
  <cp:revision>1</cp:revision>
  <dcterms:modified xsi:type="dcterms:W3CDTF">2018-11-12T15:12:18Z</dcterms:modified>
</cp:coreProperties>
</file>